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Yusei Magic"/>
      <p:regular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YuseiMagic-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22e728efd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22e728efd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2abed6aacc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2abed6aacc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72d65c127efa9d8e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72d65c127efa9d8e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2abed6aacc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2abed6aacc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2abed6aacc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2abed6aacc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32abed6aacc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32abed6aacc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72d65c127efa9d8e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2d65c127efa9d8e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22e9d03b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22e9d03b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22e9d03bac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22e9d03bac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2abed6aac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2abed6aac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2abed6aac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2abed6aac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22e9d03ba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22e9d03ba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22e9d03bac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22e9d03bac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2abed6aacc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2abed6aacc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j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hyperlink" Target="https://www.ipa.go.jp/jinzai/skill-standard/dss/ps6vr700000083ki-att/000106872.pdf#page=73"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3998" cy="5225137"/>
          </a:xfrm>
          <a:prstGeom prst="rect">
            <a:avLst/>
          </a:prstGeom>
          <a:noFill/>
          <a:ln>
            <a:noFill/>
          </a:ln>
          <a:effectLst>
            <a:outerShdw blurRad="57150" rotWithShape="0" algn="bl" dir="5940000" dist="19050">
              <a:srgbClr val="000000">
                <a:alpha val="42000"/>
              </a:srgbClr>
            </a:outerShdw>
          </a:effectLst>
        </p:spPr>
      </p:pic>
      <p:sp>
        <p:nvSpPr>
          <p:cNvPr id="55" name="Google Shape;55;p13"/>
          <p:cNvSpPr txBox="1"/>
          <p:nvPr>
            <p:ph type="ctrTitle"/>
          </p:nvPr>
        </p:nvSpPr>
        <p:spPr>
          <a:xfrm>
            <a:off x="1349425" y="2395325"/>
            <a:ext cx="6240900" cy="1064400"/>
          </a:xfrm>
          <a:prstGeom prst="rect">
            <a:avLst/>
          </a:prstGeom>
          <a:solidFill>
            <a:schemeClr val="accent6"/>
          </a:solidFill>
        </p:spPr>
        <p:txBody>
          <a:bodyPr anchorCtr="0" anchor="b" bIns="91425" lIns="91425" spcFirstLastPara="1" rIns="91425" wrap="square" tIns="91425">
            <a:noAutofit/>
          </a:bodyPr>
          <a:lstStyle/>
          <a:p>
            <a:pPr indent="0" lvl="0" marL="0" rtl="0" algn="l">
              <a:spcBef>
                <a:spcPts val="0"/>
              </a:spcBef>
              <a:spcAft>
                <a:spcPts val="0"/>
              </a:spcAft>
              <a:buNone/>
            </a:pPr>
            <a:r>
              <a:rPr b="1" i="1" lang="ja" sz="2800">
                <a:solidFill>
                  <a:schemeClr val="lt1"/>
                </a:solidFill>
                <a:latin typeface="Yusei Magic"/>
                <a:ea typeface="Yusei Magic"/>
                <a:cs typeface="Yusei Magic"/>
                <a:sym typeface="Yusei Magic"/>
              </a:rPr>
              <a:t>手の届くところから踏み出す業務</a:t>
            </a:r>
            <a:r>
              <a:rPr b="1" i="1" lang="ja" sz="4800">
                <a:solidFill>
                  <a:schemeClr val="lt1"/>
                </a:solidFill>
                <a:highlight>
                  <a:srgbClr val="BD3ABD"/>
                </a:highlight>
                <a:latin typeface="Yusei Magic"/>
                <a:ea typeface="Yusei Magic"/>
                <a:cs typeface="Yusei Magic"/>
                <a:sym typeface="Yusei Magic"/>
              </a:rPr>
              <a:t>改</a:t>
            </a:r>
            <a:r>
              <a:rPr b="1" i="1" lang="ja" sz="2800">
                <a:solidFill>
                  <a:schemeClr val="lt1"/>
                </a:solidFill>
                <a:latin typeface="Yusei Magic"/>
                <a:ea typeface="Yusei Magic"/>
                <a:cs typeface="Yusei Magic"/>
                <a:sym typeface="Yusei Magic"/>
              </a:rPr>
              <a:t>善</a:t>
            </a:r>
            <a:endParaRPr b="1" i="1" sz="2800">
              <a:solidFill>
                <a:schemeClr val="lt1"/>
              </a:solidFill>
              <a:latin typeface="Yusei Magic"/>
              <a:ea typeface="Yusei Magic"/>
              <a:cs typeface="Yusei Magic"/>
              <a:sym typeface="Yusei Magic"/>
            </a:endParaRPr>
          </a:p>
          <a:p>
            <a:pPr indent="0" lvl="0" marL="0" rtl="0" algn="l">
              <a:spcBef>
                <a:spcPts val="0"/>
              </a:spcBef>
              <a:spcAft>
                <a:spcPts val="0"/>
              </a:spcAft>
              <a:buNone/>
            </a:pPr>
            <a:r>
              <a:rPr b="1" i="1" lang="ja" sz="7000">
                <a:solidFill>
                  <a:srgbClr val="000000"/>
                </a:solidFill>
                <a:latin typeface="Yusei Magic"/>
                <a:ea typeface="Yusei Magic"/>
                <a:cs typeface="Yusei Magic"/>
                <a:sym typeface="Yusei Magic"/>
              </a:rPr>
              <a:t># </a:t>
            </a:r>
            <a:r>
              <a:rPr b="1" i="1" lang="ja" sz="7000">
                <a:solidFill>
                  <a:srgbClr val="000000"/>
                </a:solidFill>
                <a:latin typeface="Yusei Magic"/>
                <a:ea typeface="Yusei Magic"/>
                <a:cs typeface="Yusei Magic"/>
                <a:sym typeface="Yusei Magic"/>
              </a:rPr>
              <a:t>ミノマワリ</a:t>
            </a:r>
            <a:r>
              <a:rPr b="1" i="1" lang="ja" sz="7000">
                <a:solidFill>
                  <a:srgbClr val="000000"/>
                </a:solidFill>
                <a:highlight>
                  <a:srgbClr val="6594E1"/>
                </a:highlight>
                <a:latin typeface="Yusei Magic"/>
                <a:ea typeface="Yusei Magic"/>
                <a:cs typeface="Yusei Magic"/>
                <a:sym typeface="Yusei Magic"/>
              </a:rPr>
              <a:t>DX</a:t>
            </a:r>
            <a:endParaRPr b="1" i="1" sz="7000">
              <a:solidFill>
                <a:srgbClr val="000000"/>
              </a:solidFill>
              <a:highlight>
                <a:srgbClr val="6594E1"/>
              </a:highlight>
              <a:latin typeface="Yusei Magic"/>
              <a:ea typeface="Yusei Magic"/>
              <a:cs typeface="Yusei Magic"/>
              <a:sym typeface="Yusei Mag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2"/>
          <p:cNvSpPr txBox="1"/>
          <p:nvPr>
            <p:ph type="title"/>
          </p:nvPr>
        </p:nvSpPr>
        <p:spPr>
          <a:xfrm>
            <a:off x="0" y="-5850"/>
            <a:ext cx="9144000" cy="8469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SzPts val="891"/>
              <a:buNone/>
            </a:pPr>
            <a:r>
              <a:rPr lang="ja" sz="4400">
                <a:solidFill>
                  <a:srgbClr val="000000"/>
                </a:solidFill>
                <a:latin typeface="Yusei Magic"/>
                <a:ea typeface="Yusei Magic"/>
                <a:cs typeface="Yusei Magic"/>
                <a:sym typeface="Yusei Magic"/>
              </a:rPr>
              <a:t>研修全体のスケジュール</a:t>
            </a:r>
            <a:endParaRPr sz="4400">
              <a:solidFill>
                <a:srgbClr val="000000"/>
              </a:solidFill>
              <a:latin typeface="Yusei Magic"/>
              <a:ea typeface="Yusei Magic"/>
              <a:cs typeface="Yusei Magic"/>
              <a:sym typeface="Yusei Magic"/>
            </a:endParaRPr>
          </a:p>
        </p:txBody>
      </p:sp>
      <p:sp>
        <p:nvSpPr>
          <p:cNvPr id="163" name="Google Shape;163;p22"/>
          <p:cNvSpPr txBox="1"/>
          <p:nvPr>
            <p:ph idx="1" type="body"/>
          </p:nvPr>
        </p:nvSpPr>
        <p:spPr>
          <a:xfrm>
            <a:off x="558225" y="2161650"/>
            <a:ext cx="1813500" cy="3861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fontScale="92500"/>
          </a:bodyPr>
          <a:lstStyle/>
          <a:p>
            <a:pPr indent="0" lvl="0" marL="0" rtl="0" algn="ctr">
              <a:lnSpc>
                <a:spcPct val="140000"/>
              </a:lnSpc>
              <a:spcBef>
                <a:spcPts val="0"/>
              </a:spcBef>
              <a:spcAft>
                <a:spcPts val="1200"/>
              </a:spcAft>
              <a:buNone/>
            </a:pPr>
            <a:r>
              <a:rPr b="1" lang="ja" sz="1400">
                <a:solidFill>
                  <a:srgbClr val="434343"/>
                </a:solidFill>
                <a:latin typeface="Meiryo"/>
                <a:ea typeface="Meiryo"/>
                <a:cs typeface="Meiryo"/>
                <a:sym typeface="Meiryo"/>
              </a:rPr>
              <a:t>１.概念把握編</a:t>
            </a:r>
            <a:endParaRPr b="1" sz="1400">
              <a:solidFill>
                <a:srgbClr val="434343"/>
              </a:solidFill>
              <a:latin typeface="Meiryo"/>
              <a:ea typeface="Meiryo"/>
              <a:cs typeface="Meiryo"/>
              <a:sym typeface="Meiryo"/>
            </a:endParaRPr>
          </a:p>
        </p:txBody>
      </p:sp>
      <p:sp>
        <p:nvSpPr>
          <p:cNvPr id="164" name="Google Shape;164;p22"/>
          <p:cNvSpPr txBox="1"/>
          <p:nvPr>
            <p:ph idx="1" type="body"/>
          </p:nvPr>
        </p:nvSpPr>
        <p:spPr>
          <a:xfrm>
            <a:off x="558226" y="2709124"/>
            <a:ext cx="1813500" cy="3861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fontScale="92500"/>
          </a:bodyPr>
          <a:lstStyle/>
          <a:p>
            <a:pPr indent="0" lvl="0" marL="0" rtl="0" algn="ctr">
              <a:lnSpc>
                <a:spcPct val="140000"/>
              </a:lnSpc>
              <a:spcBef>
                <a:spcPts val="0"/>
              </a:spcBef>
              <a:spcAft>
                <a:spcPts val="1200"/>
              </a:spcAft>
              <a:buNone/>
            </a:pPr>
            <a:r>
              <a:rPr b="1" lang="ja" sz="1400">
                <a:solidFill>
                  <a:srgbClr val="434343"/>
                </a:solidFill>
                <a:latin typeface="Meiryo"/>
                <a:ea typeface="Meiryo"/>
                <a:cs typeface="Meiryo"/>
                <a:sym typeface="Meiryo"/>
              </a:rPr>
              <a:t>2.DX計画</a:t>
            </a:r>
            <a:r>
              <a:rPr b="1" lang="ja" sz="1400">
                <a:solidFill>
                  <a:srgbClr val="434343"/>
                </a:solidFill>
                <a:latin typeface="Meiryo"/>
                <a:ea typeface="Meiryo"/>
                <a:cs typeface="Meiryo"/>
                <a:sym typeface="Meiryo"/>
              </a:rPr>
              <a:t>編</a:t>
            </a:r>
            <a:endParaRPr b="1" sz="1400">
              <a:solidFill>
                <a:srgbClr val="434343"/>
              </a:solidFill>
              <a:latin typeface="Meiryo"/>
              <a:ea typeface="Meiryo"/>
              <a:cs typeface="Meiryo"/>
              <a:sym typeface="Meiryo"/>
            </a:endParaRPr>
          </a:p>
        </p:txBody>
      </p:sp>
      <p:sp>
        <p:nvSpPr>
          <p:cNvPr id="165" name="Google Shape;165;p22"/>
          <p:cNvSpPr txBox="1"/>
          <p:nvPr>
            <p:ph idx="1" type="body"/>
          </p:nvPr>
        </p:nvSpPr>
        <p:spPr>
          <a:xfrm>
            <a:off x="558225" y="3256611"/>
            <a:ext cx="1813500" cy="386100"/>
          </a:xfrm>
          <a:prstGeom prst="rect">
            <a:avLst/>
          </a:prstGeom>
          <a:solidFill>
            <a:srgbClr val="F3F3F3"/>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fontScale="92500"/>
          </a:bodyPr>
          <a:lstStyle/>
          <a:p>
            <a:pPr indent="0" lvl="0" marL="0" rtl="0" algn="ctr">
              <a:lnSpc>
                <a:spcPct val="140000"/>
              </a:lnSpc>
              <a:spcBef>
                <a:spcPts val="0"/>
              </a:spcBef>
              <a:spcAft>
                <a:spcPts val="1200"/>
              </a:spcAft>
              <a:buNone/>
            </a:pPr>
            <a:r>
              <a:rPr b="1" lang="ja" sz="1400">
                <a:solidFill>
                  <a:srgbClr val="434343"/>
                </a:solidFill>
                <a:latin typeface="Meiryo"/>
                <a:ea typeface="Meiryo"/>
                <a:cs typeface="Meiryo"/>
                <a:sym typeface="Meiryo"/>
              </a:rPr>
              <a:t>3.システム構築</a:t>
            </a:r>
            <a:r>
              <a:rPr b="1" lang="ja" sz="1400">
                <a:solidFill>
                  <a:srgbClr val="434343"/>
                </a:solidFill>
                <a:latin typeface="Meiryo"/>
                <a:ea typeface="Meiryo"/>
                <a:cs typeface="Meiryo"/>
                <a:sym typeface="Meiryo"/>
              </a:rPr>
              <a:t>編</a:t>
            </a:r>
            <a:endParaRPr b="1" sz="1400">
              <a:solidFill>
                <a:srgbClr val="434343"/>
              </a:solidFill>
              <a:latin typeface="Meiryo"/>
              <a:ea typeface="Meiryo"/>
              <a:cs typeface="Meiryo"/>
              <a:sym typeface="Meiryo"/>
            </a:endParaRPr>
          </a:p>
        </p:txBody>
      </p:sp>
      <p:sp>
        <p:nvSpPr>
          <p:cNvPr id="166" name="Google Shape;166;p22"/>
          <p:cNvSpPr txBox="1"/>
          <p:nvPr>
            <p:ph idx="1" type="body"/>
          </p:nvPr>
        </p:nvSpPr>
        <p:spPr>
          <a:xfrm>
            <a:off x="558232" y="3804085"/>
            <a:ext cx="1813500" cy="386100"/>
          </a:xfrm>
          <a:prstGeom prst="rect">
            <a:avLst/>
          </a:prstGeom>
          <a:solidFill>
            <a:srgbClr val="F3F3F3"/>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fontScale="92500"/>
          </a:bodyPr>
          <a:lstStyle/>
          <a:p>
            <a:pPr indent="0" lvl="0" marL="0" rtl="0" algn="ctr">
              <a:lnSpc>
                <a:spcPct val="140000"/>
              </a:lnSpc>
              <a:spcBef>
                <a:spcPts val="0"/>
              </a:spcBef>
              <a:spcAft>
                <a:spcPts val="1200"/>
              </a:spcAft>
              <a:buNone/>
            </a:pPr>
            <a:r>
              <a:rPr b="1" lang="ja" sz="1400">
                <a:solidFill>
                  <a:srgbClr val="434343"/>
                </a:solidFill>
                <a:latin typeface="Meiryo"/>
                <a:ea typeface="Meiryo"/>
                <a:cs typeface="Meiryo"/>
                <a:sym typeface="Meiryo"/>
              </a:rPr>
              <a:t>４</a:t>
            </a:r>
            <a:r>
              <a:rPr b="1" lang="ja" sz="1400">
                <a:solidFill>
                  <a:srgbClr val="434343"/>
                </a:solidFill>
                <a:latin typeface="Meiryo"/>
                <a:ea typeface="Meiryo"/>
                <a:cs typeface="Meiryo"/>
                <a:sym typeface="Meiryo"/>
              </a:rPr>
              <a:t>.</a:t>
            </a:r>
            <a:r>
              <a:rPr b="1" lang="ja" sz="1400">
                <a:solidFill>
                  <a:srgbClr val="434343"/>
                </a:solidFill>
                <a:latin typeface="Meiryo"/>
                <a:ea typeface="Meiryo"/>
                <a:cs typeface="Meiryo"/>
                <a:sym typeface="Meiryo"/>
              </a:rPr>
              <a:t>スキル習得</a:t>
            </a:r>
            <a:r>
              <a:rPr b="1" lang="ja" sz="1400">
                <a:solidFill>
                  <a:srgbClr val="434343"/>
                </a:solidFill>
                <a:latin typeface="Meiryo"/>
                <a:ea typeface="Meiryo"/>
                <a:cs typeface="Meiryo"/>
                <a:sym typeface="Meiryo"/>
              </a:rPr>
              <a:t>編</a:t>
            </a:r>
            <a:endParaRPr b="1" sz="1400">
              <a:solidFill>
                <a:srgbClr val="434343"/>
              </a:solidFill>
              <a:latin typeface="Meiryo"/>
              <a:ea typeface="Meiryo"/>
              <a:cs typeface="Meiryo"/>
              <a:sym typeface="Meiryo"/>
            </a:endParaRPr>
          </a:p>
        </p:txBody>
      </p:sp>
      <p:sp>
        <p:nvSpPr>
          <p:cNvPr id="167" name="Google Shape;167;p22"/>
          <p:cNvSpPr txBox="1"/>
          <p:nvPr>
            <p:ph idx="1" type="body"/>
          </p:nvPr>
        </p:nvSpPr>
        <p:spPr>
          <a:xfrm>
            <a:off x="2970525" y="2161650"/>
            <a:ext cx="650100" cy="3861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講座</a:t>
            </a:r>
            <a:endParaRPr b="1" sz="1200">
              <a:solidFill>
                <a:srgbClr val="434343"/>
              </a:solidFill>
              <a:latin typeface="Meiryo"/>
              <a:ea typeface="Meiryo"/>
              <a:cs typeface="Meiryo"/>
              <a:sym typeface="Meiryo"/>
            </a:endParaRPr>
          </a:p>
        </p:txBody>
      </p:sp>
      <p:sp>
        <p:nvSpPr>
          <p:cNvPr id="168" name="Google Shape;168;p22"/>
          <p:cNvSpPr txBox="1"/>
          <p:nvPr>
            <p:ph idx="1" type="body"/>
          </p:nvPr>
        </p:nvSpPr>
        <p:spPr>
          <a:xfrm>
            <a:off x="3704325" y="2707925"/>
            <a:ext cx="6501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講座</a:t>
            </a:r>
            <a:endParaRPr b="1" sz="1200">
              <a:solidFill>
                <a:srgbClr val="434343"/>
              </a:solidFill>
              <a:latin typeface="Meiryo"/>
              <a:ea typeface="Meiryo"/>
              <a:cs typeface="Meiryo"/>
              <a:sym typeface="Meiryo"/>
            </a:endParaRPr>
          </a:p>
        </p:txBody>
      </p:sp>
      <p:sp>
        <p:nvSpPr>
          <p:cNvPr id="169" name="Google Shape;169;p22"/>
          <p:cNvSpPr txBox="1"/>
          <p:nvPr>
            <p:ph idx="1" type="body"/>
          </p:nvPr>
        </p:nvSpPr>
        <p:spPr>
          <a:xfrm>
            <a:off x="4628325" y="2707925"/>
            <a:ext cx="6501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計画</a:t>
            </a:r>
            <a:endParaRPr b="1" sz="1200">
              <a:solidFill>
                <a:srgbClr val="434343"/>
              </a:solidFill>
              <a:latin typeface="Meiryo"/>
              <a:ea typeface="Meiryo"/>
              <a:cs typeface="Meiryo"/>
              <a:sym typeface="Meiryo"/>
            </a:endParaRPr>
          </a:p>
        </p:txBody>
      </p:sp>
      <p:sp>
        <p:nvSpPr>
          <p:cNvPr id="170" name="Google Shape;170;p22"/>
          <p:cNvSpPr txBox="1"/>
          <p:nvPr>
            <p:ph idx="1" type="body"/>
          </p:nvPr>
        </p:nvSpPr>
        <p:spPr>
          <a:xfrm>
            <a:off x="5161549" y="3256600"/>
            <a:ext cx="20721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システム再構築</a:t>
            </a:r>
            <a:endParaRPr b="1" sz="1200">
              <a:solidFill>
                <a:srgbClr val="434343"/>
              </a:solidFill>
              <a:latin typeface="Meiryo"/>
              <a:ea typeface="Meiryo"/>
              <a:cs typeface="Meiryo"/>
              <a:sym typeface="Meiryo"/>
            </a:endParaRPr>
          </a:p>
        </p:txBody>
      </p:sp>
      <p:sp>
        <p:nvSpPr>
          <p:cNvPr id="171" name="Google Shape;171;p22"/>
          <p:cNvSpPr txBox="1"/>
          <p:nvPr>
            <p:ph idx="1" type="body"/>
          </p:nvPr>
        </p:nvSpPr>
        <p:spPr>
          <a:xfrm>
            <a:off x="5161425" y="3804075"/>
            <a:ext cx="9852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スキル習得</a:t>
            </a:r>
            <a:endParaRPr b="1" sz="1200">
              <a:solidFill>
                <a:srgbClr val="434343"/>
              </a:solidFill>
              <a:latin typeface="Meiryo"/>
              <a:ea typeface="Meiryo"/>
              <a:cs typeface="Meiryo"/>
              <a:sym typeface="Meiryo"/>
            </a:endParaRPr>
          </a:p>
        </p:txBody>
      </p:sp>
      <p:cxnSp>
        <p:nvCxnSpPr>
          <p:cNvPr id="172" name="Google Shape;172;p22"/>
          <p:cNvCxnSpPr>
            <a:stCxn id="167" idx="2"/>
            <a:endCxn id="168" idx="1"/>
          </p:cNvCxnSpPr>
          <p:nvPr/>
        </p:nvCxnSpPr>
        <p:spPr>
          <a:xfrm flipH="1" rot="-5400000">
            <a:off x="3322875" y="2520450"/>
            <a:ext cx="354300" cy="408900"/>
          </a:xfrm>
          <a:prstGeom prst="bentConnector2">
            <a:avLst/>
          </a:prstGeom>
          <a:noFill/>
          <a:ln cap="flat" cmpd="sng" w="9525">
            <a:solidFill>
              <a:srgbClr val="999999"/>
            </a:solidFill>
            <a:prstDash val="solid"/>
            <a:round/>
            <a:headEnd len="med" w="med" type="none"/>
            <a:tailEnd len="med" w="med" type="triangle"/>
          </a:ln>
        </p:spPr>
      </p:cxnSp>
      <p:cxnSp>
        <p:nvCxnSpPr>
          <p:cNvPr id="173" name="Google Shape;173;p22"/>
          <p:cNvCxnSpPr>
            <a:stCxn id="169" idx="2"/>
            <a:endCxn id="170" idx="1"/>
          </p:cNvCxnSpPr>
          <p:nvPr/>
        </p:nvCxnSpPr>
        <p:spPr>
          <a:xfrm flipH="1" rot="-5400000">
            <a:off x="4880325" y="3169475"/>
            <a:ext cx="354300" cy="208200"/>
          </a:xfrm>
          <a:prstGeom prst="bentConnector2">
            <a:avLst/>
          </a:prstGeom>
          <a:noFill/>
          <a:ln cap="flat" cmpd="sng" w="9525">
            <a:solidFill>
              <a:srgbClr val="999999"/>
            </a:solidFill>
            <a:prstDash val="solid"/>
            <a:round/>
            <a:headEnd len="med" w="med" type="none"/>
            <a:tailEnd len="med" w="med" type="triangle"/>
          </a:ln>
        </p:spPr>
      </p:cxnSp>
      <p:cxnSp>
        <p:nvCxnSpPr>
          <p:cNvPr id="174" name="Google Shape;174;p22"/>
          <p:cNvCxnSpPr>
            <a:stCxn id="168" idx="3"/>
            <a:endCxn id="169" idx="1"/>
          </p:cNvCxnSpPr>
          <p:nvPr/>
        </p:nvCxnSpPr>
        <p:spPr>
          <a:xfrm>
            <a:off x="4354425" y="2902175"/>
            <a:ext cx="273900" cy="0"/>
          </a:xfrm>
          <a:prstGeom prst="straightConnector1">
            <a:avLst/>
          </a:prstGeom>
          <a:noFill/>
          <a:ln cap="flat" cmpd="sng" w="9525">
            <a:solidFill>
              <a:srgbClr val="999999"/>
            </a:solidFill>
            <a:prstDash val="solid"/>
            <a:round/>
            <a:headEnd len="med" w="med" type="none"/>
            <a:tailEnd len="med" w="med" type="triangle"/>
          </a:ln>
        </p:spPr>
      </p:cxnSp>
      <p:sp>
        <p:nvSpPr>
          <p:cNvPr id="175" name="Google Shape;175;p22"/>
          <p:cNvSpPr txBox="1"/>
          <p:nvPr>
            <p:ph idx="1" type="body"/>
          </p:nvPr>
        </p:nvSpPr>
        <p:spPr>
          <a:xfrm>
            <a:off x="2873025" y="1569825"/>
            <a:ext cx="845100" cy="388500"/>
          </a:xfrm>
          <a:prstGeom prst="rect">
            <a:avLst/>
          </a:prstGeom>
          <a:noFill/>
          <a:ln>
            <a:noFill/>
          </a:ln>
        </p:spPr>
        <p:txBody>
          <a:bodyPr anchorCtr="0" anchor="ctr" bIns="91425" lIns="91425" spcFirstLastPara="1" rIns="91425" wrap="square" tIns="91425">
            <a:normAutofit fontScale="70000"/>
          </a:bodyPr>
          <a:lstStyle/>
          <a:p>
            <a:pPr indent="0" lvl="0" marL="0" rtl="0" algn="ctr">
              <a:lnSpc>
                <a:spcPct val="140000"/>
              </a:lnSpc>
              <a:spcBef>
                <a:spcPts val="0"/>
              </a:spcBef>
              <a:spcAft>
                <a:spcPts val="1200"/>
              </a:spcAft>
              <a:buNone/>
            </a:pPr>
            <a:r>
              <a:rPr b="1" lang="ja">
                <a:solidFill>
                  <a:srgbClr val="434343"/>
                </a:solidFill>
                <a:latin typeface="Meiryo"/>
                <a:ea typeface="Meiryo"/>
                <a:cs typeface="Meiryo"/>
                <a:sym typeface="Meiryo"/>
              </a:rPr>
              <a:t>1月</a:t>
            </a:r>
            <a:endParaRPr b="1">
              <a:solidFill>
                <a:srgbClr val="434343"/>
              </a:solidFill>
              <a:latin typeface="Meiryo"/>
              <a:ea typeface="Meiryo"/>
              <a:cs typeface="Meiryo"/>
              <a:sym typeface="Meiryo"/>
            </a:endParaRPr>
          </a:p>
        </p:txBody>
      </p:sp>
      <p:sp>
        <p:nvSpPr>
          <p:cNvPr id="176" name="Google Shape;176;p22"/>
          <p:cNvSpPr txBox="1"/>
          <p:nvPr>
            <p:ph idx="1" type="body"/>
          </p:nvPr>
        </p:nvSpPr>
        <p:spPr>
          <a:xfrm>
            <a:off x="4397025" y="1569825"/>
            <a:ext cx="845100" cy="388500"/>
          </a:xfrm>
          <a:prstGeom prst="rect">
            <a:avLst/>
          </a:prstGeom>
          <a:noFill/>
          <a:ln>
            <a:noFill/>
          </a:ln>
        </p:spPr>
        <p:txBody>
          <a:bodyPr anchorCtr="0" anchor="ctr" bIns="91425" lIns="91425" spcFirstLastPara="1" rIns="91425" wrap="square" tIns="91425">
            <a:normAutofit fontScale="70000"/>
          </a:bodyPr>
          <a:lstStyle/>
          <a:p>
            <a:pPr indent="0" lvl="0" marL="0" rtl="0" algn="ctr">
              <a:lnSpc>
                <a:spcPct val="140000"/>
              </a:lnSpc>
              <a:spcBef>
                <a:spcPts val="0"/>
              </a:spcBef>
              <a:spcAft>
                <a:spcPts val="1200"/>
              </a:spcAft>
              <a:buNone/>
            </a:pPr>
            <a:r>
              <a:rPr b="1" lang="ja">
                <a:solidFill>
                  <a:srgbClr val="434343"/>
                </a:solidFill>
                <a:latin typeface="Meiryo"/>
                <a:ea typeface="Meiryo"/>
                <a:cs typeface="Meiryo"/>
                <a:sym typeface="Meiryo"/>
              </a:rPr>
              <a:t>2</a:t>
            </a:r>
            <a:r>
              <a:rPr b="1" lang="ja">
                <a:solidFill>
                  <a:srgbClr val="434343"/>
                </a:solidFill>
                <a:latin typeface="Meiryo"/>
                <a:ea typeface="Meiryo"/>
                <a:cs typeface="Meiryo"/>
                <a:sym typeface="Meiryo"/>
              </a:rPr>
              <a:t>月</a:t>
            </a:r>
            <a:endParaRPr b="1">
              <a:solidFill>
                <a:srgbClr val="434343"/>
              </a:solidFill>
              <a:latin typeface="Meiryo"/>
              <a:ea typeface="Meiryo"/>
              <a:cs typeface="Meiryo"/>
              <a:sym typeface="Meiryo"/>
            </a:endParaRPr>
          </a:p>
        </p:txBody>
      </p:sp>
      <p:sp>
        <p:nvSpPr>
          <p:cNvPr id="177" name="Google Shape;177;p22"/>
          <p:cNvSpPr txBox="1"/>
          <p:nvPr>
            <p:ph idx="1" type="body"/>
          </p:nvPr>
        </p:nvSpPr>
        <p:spPr>
          <a:xfrm>
            <a:off x="5921025" y="1569825"/>
            <a:ext cx="845100" cy="388500"/>
          </a:xfrm>
          <a:prstGeom prst="rect">
            <a:avLst/>
          </a:prstGeom>
          <a:noFill/>
          <a:ln>
            <a:noFill/>
          </a:ln>
        </p:spPr>
        <p:txBody>
          <a:bodyPr anchorCtr="0" anchor="ctr" bIns="91425" lIns="91425" spcFirstLastPara="1" rIns="91425" wrap="square" tIns="91425">
            <a:normAutofit fontScale="70000"/>
          </a:bodyPr>
          <a:lstStyle/>
          <a:p>
            <a:pPr indent="0" lvl="0" marL="0" rtl="0" algn="ctr">
              <a:lnSpc>
                <a:spcPct val="140000"/>
              </a:lnSpc>
              <a:spcBef>
                <a:spcPts val="0"/>
              </a:spcBef>
              <a:spcAft>
                <a:spcPts val="1200"/>
              </a:spcAft>
              <a:buNone/>
            </a:pPr>
            <a:r>
              <a:rPr b="1" lang="ja">
                <a:solidFill>
                  <a:srgbClr val="434343"/>
                </a:solidFill>
                <a:latin typeface="Meiryo"/>
                <a:ea typeface="Meiryo"/>
                <a:cs typeface="Meiryo"/>
                <a:sym typeface="Meiryo"/>
              </a:rPr>
              <a:t>3</a:t>
            </a:r>
            <a:r>
              <a:rPr b="1" lang="ja">
                <a:solidFill>
                  <a:srgbClr val="434343"/>
                </a:solidFill>
                <a:latin typeface="Meiryo"/>
                <a:ea typeface="Meiryo"/>
                <a:cs typeface="Meiryo"/>
                <a:sym typeface="Meiryo"/>
              </a:rPr>
              <a:t>月</a:t>
            </a:r>
            <a:endParaRPr b="1">
              <a:solidFill>
                <a:srgbClr val="434343"/>
              </a:solidFill>
              <a:latin typeface="Meiryo"/>
              <a:ea typeface="Meiryo"/>
              <a:cs typeface="Meiryo"/>
              <a:sym typeface="Meiryo"/>
            </a:endParaRPr>
          </a:p>
        </p:txBody>
      </p:sp>
      <p:sp>
        <p:nvSpPr>
          <p:cNvPr id="178" name="Google Shape;178;p22"/>
          <p:cNvSpPr txBox="1"/>
          <p:nvPr>
            <p:ph idx="1" type="body"/>
          </p:nvPr>
        </p:nvSpPr>
        <p:spPr>
          <a:xfrm>
            <a:off x="7445025" y="1569825"/>
            <a:ext cx="845100" cy="388500"/>
          </a:xfrm>
          <a:prstGeom prst="rect">
            <a:avLst/>
          </a:prstGeom>
          <a:noFill/>
          <a:ln>
            <a:noFill/>
          </a:ln>
        </p:spPr>
        <p:txBody>
          <a:bodyPr anchorCtr="0" anchor="ctr" bIns="91425" lIns="91425" spcFirstLastPara="1" rIns="91425" wrap="square" tIns="91425">
            <a:normAutofit fontScale="70000"/>
          </a:bodyPr>
          <a:lstStyle/>
          <a:p>
            <a:pPr indent="0" lvl="0" marL="0" rtl="0" algn="ctr">
              <a:lnSpc>
                <a:spcPct val="140000"/>
              </a:lnSpc>
              <a:spcBef>
                <a:spcPts val="0"/>
              </a:spcBef>
              <a:spcAft>
                <a:spcPts val="1200"/>
              </a:spcAft>
              <a:buNone/>
            </a:pPr>
            <a:r>
              <a:rPr b="1" lang="ja">
                <a:solidFill>
                  <a:srgbClr val="434343"/>
                </a:solidFill>
                <a:latin typeface="Meiryo"/>
                <a:ea typeface="Meiryo"/>
                <a:cs typeface="Meiryo"/>
                <a:sym typeface="Meiryo"/>
              </a:rPr>
              <a:t>4</a:t>
            </a:r>
            <a:r>
              <a:rPr b="1" lang="ja">
                <a:solidFill>
                  <a:srgbClr val="434343"/>
                </a:solidFill>
                <a:latin typeface="Meiryo"/>
                <a:ea typeface="Meiryo"/>
                <a:cs typeface="Meiryo"/>
                <a:sym typeface="Meiryo"/>
              </a:rPr>
              <a:t>月</a:t>
            </a:r>
            <a:endParaRPr b="1">
              <a:solidFill>
                <a:srgbClr val="434343"/>
              </a:solidFill>
              <a:latin typeface="Meiryo"/>
              <a:ea typeface="Meiryo"/>
              <a:cs typeface="Meiryo"/>
              <a:sym typeface="Meiryo"/>
            </a:endParaRPr>
          </a:p>
        </p:txBody>
      </p:sp>
      <p:sp>
        <p:nvSpPr>
          <p:cNvPr id="179" name="Google Shape;179;p22"/>
          <p:cNvSpPr txBox="1"/>
          <p:nvPr>
            <p:ph idx="1" type="body"/>
          </p:nvPr>
        </p:nvSpPr>
        <p:spPr>
          <a:xfrm>
            <a:off x="7060875" y="2707925"/>
            <a:ext cx="6501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再計画</a:t>
            </a:r>
            <a:endParaRPr b="1" sz="1200">
              <a:solidFill>
                <a:srgbClr val="434343"/>
              </a:solidFill>
              <a:latin typeface="Meiryo"/>
              <a:ea typeface="Meiryo"/>
              <a:cs typeface="Meiryo"/>
              <a:sym typeface="Meiryo"/>
            </a:endParaRPr>
          </a:p>
        </p:txBody>
      </p:sp>
      <p:cxnSp>
        <p:nvCxnSpPr>
          <p:cNvPr id="180" name="Google Shape;180;p22"/>
          <p:cNvCxnSpPr>
            <a:stCxn id="170" idx="3"/>
            <a:endCxn id="179" idx="2"/>
          </p:cNvCxnSpPr>
          <p:nvPr/>
        </p:nvCxnSpPr>
        <p:spPr>
          <a:xfrm flipH="1" rot="10800000">
            <a:off x="7233649" y="3096550"/>
            <a:ext cx="152400" cy="354300"/>
          </a:xfrm>
          <a:prstGeom prst="bentConnector2">
            <a:avLst/>
          </a:prstGeom>
          <a:noFill/>
          <a:ln cap="flat" cmpd="sng" w="9525">
            <a:solidFill>
              <a:srgbClr val="999999"/>
            </a:solidFill>
            <a:prstDash val="solid"/>
            <a:round/>
            <a:headEnd len="med" w="med" type="none"/>
            <a:tailEnd len="med" w="med" type="triangle"/>
          </a:ln>
        </p:spPr>
      </p:cxnSp>
      <p:sp>
        <p:nvSpPr>
          <p:cNvPr id="181" name="Google Shape;181;p22"/>
          <p:cNvSpPr txBox="1"/>
          <p:nvPr>
            <p:ph idx="1" type="body"/>
          </p:nvPr>
        </p:nvSpPr>
        <p:spPr>
          <a:xfrm>
            <a:off x="5626788" y="2709125"/>
            <a:ext cx="10857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fontScale="92500"/>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グループ分け</a:t>
            </a:r>
            <a:endParaRPr b="1" sz="1200">
              <a:solidFill>
                <a:srgbClr val="434343"/>
              </a:solidFill>
              <a:latin typeface="Meiryo"/>
              <a:ea typeface="Meiryo"/>
              <a:cs typeface="Meiryo"/>
              <a:sym typeface="Meiryo"/>
            </a:endParaRPr>
          </a:p>
        </p:txBody>
      </p:sp>
      <p:cxnSp>
        <p:nvCxnSpPr>
          <p:cNvPr id="182" name="Google Shape;182;p22"/>
          <p:cNvCxnSpPr>
            <a:stCxn id="169" idx="3"/>
            <a:endCxn id="181" idx="1"/>
          </p:cNvCxnSpPr>
          <p:nvPr/>
        </p:nvCxnSpPr>
        <p:spPr>
          <a:xfrm>
            <a:off x="5278425" y="2902175"/>
            <a:ext cx="348300" cy="1200"/>
          </a:xfrm>
          <a:prstGeom prst="straightConnector1">
            <a:avLst/>
          </a:prstGeom>
          <a:noFill/>
          <a:ln cap="flat" cmpd="sng" w="9525">
            <a:solidFill>
              <a:srgbClr val="999999"/>
            </a:solidFill>
            <a:prstDash val="solid"/>
            <a:round/>
            <a:headEnd len="med" w="med" type="none"/>
            <a:tailEnd len="med" w="med" type="triangle"/>
          </a:ln>
        </p:spPr>
      </p:cxnSp>
      <p:cxnSp>
        <p:nvCxnSpPr>
          <p:cNvPr id="183" name="Google Shape;183;p22"/>
          <p:cNvCxnSpPr>
            <a:stCxn id="181" idx="3"/>
            <a:endCxn id="179" idx="1"/>
          </p:cNvCxnSpPr>
          <p:nvPr/>
        </p:nvCxnSpPr>
        <p:spPr>
          <a:xfrm flipH="1" rot="10800000">
            <a:off x="6712488" y="2902175"/>
            <a:ext cx="348300" cy="1200"/>
          </a:xfrm>
          <a:prstGeom prst="straightConnector1">
            <a:avLst/>
          </a:prstGeom>
          <a:noFill/>
          <a:ln cap="flat" cmpd="sng" w="9525">
            <a:solidFill>
              <a:srgbClr val="999999"/>
            </a:solidFill>
            <a:prstDash val="solid"/>
            <a:round/>
            <a:headEnd len="med" w="med" type="none"/>
            <a:tailEnd len="med" w="med" type="triangle"/>
          </a:ln>
        </p:spPr>
      </p:cxnSp>
      <p:cxnSp>
        <p:nvCxnSpPr>
          <p:cNvPr id="184" name="Google Shape;184;p22"/>
          <p:cNvCxnSpPr>
            <a:stCxn id="179" idx="0"/>
            <a:endCxn id="169" idx="0"/>
          </p:cNvCxnSpPr>
          <p:nvPr/>
        </p:nvCxnSpPr>
        <p:spPr>
          <a:xfrm rot="5400000">
            <a:off x="6169275" y="1491875"/>
            <a:ext cx="600" cy="2432700"/>
          </a:xfrm>
          <a:prstGeom prst="bentConnector3">
            <a:avLst>
              <a:gd fmla="val -39687500" name="adj1"/>
            </a:avLst>
          </a:prstGeom>
          <a:noFill/>
          <a:ln cap="flat" cmpd="sng" w="9525">
            <a:solidFill>
              <a:srgbClr val="999999"/>
            </a:solidFill>
            <a:prstDash val="solid"/>
            <a:round/>
            <a:headEnd len="med" w="med" type="none"/>
            <a:tailEnd len="med" w="med" type="triangle"/>
          </a:ln>
        </p:spPr>
      </p:cxnSp>
      <p:cxnSp>
        <p:nvCxnSpPr>
          <p:cNvPr id="185" name="Google Shape;185;p22"/>
          <p:cNvCxnSpPr/>
          <p:nvPr/>
        </p:nvCxnSpPr>
        <p:spPr>
          <a:xfrm flipH="1">
            <a:off x="5589450" y="3649300"/>
            <a:ext cx="2100" cy="153600"/>
          </a:xfrm>
          <a:prstGeom prst="straightConnector1">
            <a:avLst/>
          </a:prstGeom>
          <a:noFill/>
          <a:ln cap="flat" cmpd="sng" w="9525">
            <a:solidFill>
              <a:srgbClr val="999999"/>
            </a:solidFill>
            <a:prstDash val="solid"/>
            <a:round/>
            <a:headEnd len="med" w="med" type="none"/>
            <a:tailEnd len="med" w="med" type="triangle"/>
          </a:ln>
        </p:spPr>
      </p:cxnSp>
      <p:cxnSp>
        <p:nvCxnSpPr>
          <p:cNvPr id="186" name="Google Shape;186;p22"/>
          <p:cNvCxnSpPr/>
          <p:nvPr/>
        </p:nvCxnSpPr>
        <p:spPr>
          <a:xfrm flipH="1">
            <a:off x="5769225" y="3648250"/>
            <a:ext cx="3300" cy="155700"/>
          </a:xfrm>
          <a:prstGeom prst="straightConnector1">
            <a:avLst/>
          </a:prstGeom>
          <a:noFill/>
          <a:ln cap="flat" cmpd="sng" w="9525">
            <a:solidFill>
              <a:srgbClr val="999999"/>
            </a:solidFill>
            <a:prstDash val="solid"/>
            <a:round/>
            <a:headEnd len="med" w="med" type="triangle"/>
            <a:tailEnd len="med" w="med" type="none"/>
          </a:ln>
        </p:spPr>
      </p:cxnSp>
      <p:sp>
        <p:nvSpPr>
          <p:cNvPr id="187" name="Google Shape;187;p22"/>
          <p:cNvSpPr txBox="1"/>
          <p:nvPr>
            <p:ph idx="1" type="body"/>
          </p:nvPr>
        </p:nvSpPr>
        <p:spPr>
          <a:xfrm>
            <a:off x="6248483" y="3805275"/>
            <a:ext cx="9852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キャンプ</a:t>
            </a:r>
            <a:endParaRPr b="1" sz="1200">
              <a:solidFill>
                <a:srgbClr val="434343"/>
              </a:solidFill>
              <a:latin typeface="Meiryo"/>
              <a:ea typeface="Meiryo"/>
              <a:cs typeface="Meiryo"/>
              <a:sym typeface="Meiryo"/>
            </a:endParaRPr>
          </a:p>
        </p:txBody>
      </p:sp>
      <p:cxnSp>
        <p:nvCxnSpPr>
          <p:cNvPr id="188" name="Google Shape;188;p22"/>
          <p:cNvCxnSpPr/>
          <p:nvPr/>
        </p:nvCxnSpPr>
        <p:spPr>
          <a:xfrm flipH="1">
            <a:off x="6656250" y="3649300"/>
            <a:ext cx="2100" cy="153600"/>
          </a:xfrm>
          <a:prstGeom prst="straightConnector1">
            <a:avLst/>
          </a:prstGeom>
          <a:noFill/>
          <a:ln cap="flat" cmpd="sng" w="9525">
            <a:solidFill>
              <a:srgbClr val="999999"/>
            </a:solidFill>
            <a:prstDash val="solid"/>
            <a:round/>
            <a:headEnd len="med" w="med" type="none"/>
            <a:tailEnd len="med" w="med" type="triangle"/>
          </a:ln>
        </p:spPr>
      </p:cxnSp>
      <p:cxnSp>
        <p:nvCxnSpPr>
          <p:cNvPr id="189" name="Google Shape;189;p22"/>
          <p:cNvCxnSpPr/>
          <p:nvPr/>
        </p:nvCxnSpPr>
        <p:spPr>
          <a:xfrm flipH="1">
            <a:off x="6836025" y="3648250"/>
            <a:ext cx="3300" cy="155700"/>
          </a:xfrm>
          <a:prstGeom prst="straightConnector1">
            <a:avLst/>
          </a:prstGeom>
          <a:noFill/>
          <a:ln cap="flat" cmpd="sng" w="9525">
            <a:solidFill>
              <a:srgbClr val="999999"/>
            </a:solidFill>
            <a:prstDash val="solid"/>
            <a:round/>
            <a:headEnd len="med" w="med" type="triangle"/>
            <a:tailEnd len="med" w="med" type="none"/>
          </a:ln>
        </p:spPr>
      </p:cxnSp>
      <p:sp>
        <p:nvSpPr>
          <p:cNvPr id="190" name="Google Shape;190;p22"/>
          <p:cNvSpPr txBox="1"/>
          <p:nvPr>
            <p:ph idx="1" type="body"/>
          </p:nvPr>
        </p:nvSpPr>
        <p:spPr>
          <a:xfrm>
            <a:off x="7932500" y="2161650"/>
            <a:ext cx="493800" cy="20322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0"/>
              </a:spcAft>
              <a:buNone/>
            </a:pPr>
            <a:r>
              <a:rPr b="1" lang="ja" sz="1200">
                <a:solidFill>
                  <a:srgbClr val="434343"/>
                </a:solidFill>
                <a:latin typeface="Meiryo"/>
                <a:ea typeface="Meiryo"/>
                <a:cs typeface="Meiryo"/>
                <a:sym typeface="Meiryo"/>
              </a:rPr>
              <a:t>５</a:t>
            </a:r>
            <a:endParaRPr b="1" sz="1200">
              <a:solidFill>
                <a:srgbClr val="434343"/>
              </a:solidFill>
              <a:latin typeface="Meiryo"/>
              <a:ea typeface="Meiryo"/>
              <a:cs typeface="Meiryo"/>
              <a:sym typeface="Meiryo"/>
            </a:endParaRPr>
          </a:p>
          <a:p>
            <a:pPr indent="0" lvl="0" marL="0" rtl="0" algn="r">
              <a:lnSpc>
                <a:spcPct val="140000"/>
              </a:lnSpc>
              <a:spcBef>
                <a:spcPts val="1200"/>
              </a:spcBef>
              <a:spcAft>
                <a:spcPts val="0"/>
              </a:spcAft>
              <a:buNone/>
            </a:pPr>
            <a:r>
              <a:rPr b="1" lang="ja" sz="1200">
                <a:solidFill>
                  <a:srgbClr val="434343"/>
                </a:solidFill>
                <a:latin typeface="Meiryo"/>
                <a:ea typeface="Meiryo"/>
                <a:cs typeface="Meiryo"/>
                <a:sym typeface="Meiryo"/>
              </a:rPr>
              <a:t>．</a:t>
            </a:r>
            <a:endParaRPr b="1" sz="1200">
              <a:solidFill>
                <a:srgbClr val="434343"/>
              </a:solidFill>
              <a:latin typeface="Meiryo"/>
              <a:ea typeface="Meiryo"/>
              <a:cs typeface="Meiryo"/>
              <a:sym typeface="Meiryo"/>
            </a:endParaRPr>
          </a:p>
          <a:p>
            <a:pPr indent="0" lvl="0" marL="0" rtl="0" algn="ctr">
              <a:lnSpc>
                <a:spcPct val="140000"/>
              </a:lnSpc>
              <a:spcBef>
                <a:spcPts val="1200"/>
              </a:spcBef>
              <a:spcAft>
                <a:spcPts val="0"/>
              </a:spcAft>
              <a:buNone/>
            </a:pPr>
            <a:r>
              <a:rPr b="1" lang="ja" sz="1200">
                <a:solidFill>
                  <a:srgbClr val="434343"/>
                </a:solidFill>
                <a:latin typeface="Meiryo"/>
                <a:ea typeface="Meiryo"/>
                <a:cs typeface="Meiryo"/>
                <a:sym typeface="Meiryo"/>
              </a:rPr>
              <a:t>発</a:t>
            </a:r>
            <a:endParaRPr b="1" sz="1200">
              <a:solidFill>
                <a:srgbClr val="434343"/>
              </a:solidFill>
              <a:latin typeface="Meiryo"/>
              <a:ea typeface="Meiryo"/>
              <a:cs typeface="Meiryo"/>
              <a:sym typeface="Meiryo"/>
            </a:endParaRPr>
          </a:p>
          <a:p>
            <a:pPr indent="0" lvl="0" marL="0" rtl="0" algn="ctr">
              <a:lnSpc>
                <a:spcPct val="140000"/>
              </a:lnSpc>
              <a:spcBef>
                <a:spcPts val="1200"/>
              </a:spcBef>
              <a:spcAft>
                <a:spcPts val="1200"/>
              </a:spcAft>
              <a:buNone/>
            </a:pPr>
            <a:r>
              <a:rPr b="1" lang="ja" sz="1200">
                <a:solidFill>
                  <a:srgbClr val="434343"/>
                </a:solidFill>
                <a:latin typeface="Meiryo"/>
                <a:ea typeface="Meiryo"/>
                <a:cs typeface="Meiryo"/>
                <a:sym typeface="Meiryo"/>
              </a:rPr>
              <a:t>表</a:t>
            </a:r>
            <a:endParaRPr b="1" sz="1200">
              <a:solidFill>
                <a:srgbClr val="434343"/>
              </a:solidFill>
              <a:latin typeface="Meiryo"/>
              <a:ea typeface="Meiryo"/>
              <a:cs typeface="Meiryo"/>
              <a:sym typeface="Meiry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3"/>
          <p:cNvSpPr txBox="1"/>
          <p:nvPr>
            <p:ph idx="1" type="body"/>
          </p:nvPr>
        </p:nvSpPr>
        <p:spPr>
          <a:xfrm>
            <a:off x="107149" y="1857564"/>
            <a:ext cx="8911500" cy="16221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1200"/>
              </a:spcAft>
              <a:buClr>
                <a:schemeClr val="dk1"/>
              </a:buClr>
              <a:buSzPts val="1100"/>
              <a:buFont typeface="Arial"/>
              <a:buNone/>
            </a:pPr>
            <a:r>
              <a:rPr b="1" lang="ja" sz="1400" u="sng">
                <a:solidFill>
                  <a:schemeClr val="dk1"/>
                </a:solidFill>
                <a:latin typeface="Meiryo"/>
                <a:ea typeface="Meiryo"/>
                <a:cs typeface="Meiryo"/>
                <a:sym typeface="Meiryo"/>
              </a:rPr>
              <a:t>スケジュール</a:t>
            </a:r>
            <a:endParaRPr sz="1100">
              <a:solidFill>
                <a:schemeClr val="dk1"/>
              </a:solidFill>
              <a:latin typeface="Meiryo"/>
              <a:ea typeface="Meiryo"/>
              <a:cs typeface="Meiryo"/>
              <a:sym typeface="Meiryo"/>
            </a:endParaRPr>
          </a:p>
        </p:txBody>
      </p:sp>
      <p:sp>
        <p:nvSpPr>
          <p:cNvPr id="196" name="Google Shape;196;p23"/>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１．本研修「概念把握編」の要約</a:t>
            </a:r>
            <a:endParaRPr>
              <a:latin typeface="Meiryo"/>
              <a:ea typeface="Meiryo"/>
              <a:cs typeface="Meiryo"/>
              <a:sym typeface="Meiryo"/>
            </a:endParaRPr>
          </a:p>
        </p:txBody>
      </p:sp>
      <p:sp>
        <p:nvSpPr>
          <p:cNvPr id="197" name="Google Shape;197;p23"/>
          <p:cNvSpPr txBox="1"/>
          <p:nvPr>
            <p:ph idx="1" type="body"/>
          </p:nvPr>
        </p:nvSpPr>
        <p:spPr>
          <a:xfrm>
            <a:off x="107175" y="540650"/>
            <a:ext cx="4464900" cy="12093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ミノマワリDXの目的設定</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b="1" lang="ja" sz="1200">
                <a:solidFill>
                  <a:schemeClr val="dk1"/>
                </a:solidFill>
                <a:latin typeface="Meiryo"/>
                <a:ea typeface="Meiryo"/>
                <a:cs typeface="Meiryo"/>
                <a:sym typeface="Meiryo"/>
              </a:rPr>
              <a:t>　　目的</a:t>
            </a:r>
            <a:r>
              <a:rPr lang="ja" sz="1200">
                <a:solidFill>
                  <a:schemeClr val="dk1"/>
                </a:solidFill>
                <a:latin typeface="Meiryo"/>
                <a:ea typeface="Meiryo"/>
                <a:cs typeface="Meiryo"/>
                <a:sym typeface="Meiryo"/>
              </a:rPr>
              <a:t>　身の回り業務を改善し余力を創出</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b="1" lang="ja" sz="1200">
                <a:solidFill>
                  <a:schemeClr val="dk1"/>
                </a:solidFill>
                <a:latin typeface="Meiryo"/>
                <a:ea typeface="Meiryo"/>
                <a:cs typeface="Meiryo"/>
                <a:sym typeface="Meiryo"/>
              </a:rPr>
              <a:t>想定成果　</a:t>
            </a:r>
            <a:r>
              <a:rPr lang="ja" sz="1200">
                <a:solidFill>
                  <a:schemeClr val="dk1"/>
                </a:solidFill>
                <a:latin typeface="Meiryo"/>
                <a:ea typeface="Meiryo"/>
                <a:cs typeface="Meiryo"/>
                <a:sym typeface="Meiryo"/>
              </a:rPr>
              <a:t>業務フロー/システム改善・スキル向上</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b="1" lang="ja" sz="1200">
                <a:solidFill>
                  <a:schemeClr val="dk1"/>
                </a:solidFill>
                <a:latin typeface="Meiryo"/>
                <a:ea typeface="Meiryo"/>
                <a:cs typeface="Meiryo"/>
                <a:sym typeface="Meiryo"/>
              </a:rPr>
              <a:t>間接成果　</a:t>
            </a:r>
            <a:r>
              <a:rPr lang="ja" sz="1200">
                <a:solidFill>
                  <a:schemeClr val="dk1"/>
                </a:solidFill>
                <a:latin typeface="Meiryo"/>
                <a:ea typeface="Meiryo"/>
                <a:cs typeface="Meiryo"/>
                <a:sym typeface="Meiryo"/>
              </a:rPr>
              <a:t>ゼロ化実施の部分的支援</a:t>
            </a:r>
            <a:endParaRPr sz="1200">
              <a:solidFill>
                <a:schemeClr val="dk1"/>
              </a:solidFill>
              <a:latin typeface="Meiryo"/>
              <a:ea typeface="Meiryo"/>
              <a:cs typeface="Meiryo"/>
              <a:sym typeface="Meiryo"/>
            </a:endParaRPr>
          </a:p>
        </p:txBody>
      </p:sp>
      <p:sp>
        <p:nvSpPr>
          <p:cNvPr id="198" name="Google Shape;198;p23"/>
          <p:cNvSpPr txBox="1"/>
          <p:nvPr/>
        </p:nvSpPr>
        <p:spPr>
          <a:xfrm>
            <a:off x="7131564" y="153275"/>
            <a:ext cx="4190400" cy="369300"/>
          </a:xfrm>
          <a:prstGeom prst="rect">
            <a:avLst/>
          </a:prstGeom>
          <a:solidFill>
            <a:srgbClr val="F3F3F3"/>
          </a:solid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t/>
            </a:r>
            <a:endParaRPr sz="1200">
              <a:solidFill>
                <a:schemeClr val="dk1"/>
              </a:solidFill>
              <a:latin typeface="Meiryo"/>
              <a:ea typeface="Meiryo"/>
              <a:cs typeface="Meiryo"/>
              <a:sym typeface="Meiryo"/>
            </a:endParaRPr>
          </a:p>
        </p:txBody>
      </p:sp>
      <p:sp>
        <p:nvSpPr>
          <p:cNvPr id="199" name="Google Shape;199;p23"/>
          <p:cNvSpPr txBox="1"/>
          <p:nvPr>
            <p:ph idx="1" type="body"/>
          </p:nvPr>
        </p:nvSpPr>
        <p:spPr>
          <a:xfrm>
            <a:off x="4635876" y="540650"/>
            <a:ext cx="4382700" cy="12093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研修内容</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本研修よりスタートし部門を下記４つに分け実施、</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３カ月後の卒業発表で修了とする。</a:t>
            </a:r>
            <a:endParaRPr sz="1200">
              <a:solidFill>
                <a:schemeClr val="dk1"/>
              </a:solidFill>
              <a:latin typeface="Meiryo"/>
              <a:ea typeface="Meiryo"/>
              <a:cs typeface="Meiryo"/>
              <a:sym typeface="Meiryo"/>
            </a:endParaRPr>
          </a:p>
        </p:txBody>
      </p:sp>
      <p:sp>
        <p:nvSpPr>
          <p:cNvPr id="200" name="Google Shape;200;p23"/>
          <p:cNvSpPr txBox="1"/>
          <p:nvPr>
            <p:ph idx="1" type="body"/>
          </p:nvPr>
        </p:nvSpPr>
        <p:spPr>
          <a:xfrm>
            <a:off x="759177" y="2275408"/>
            <a:ext cx="1404600" cy="210600"/>
          </a:xfrm>
          <a:prstGeom prst="rect">
            <a:avLst/>
          </a:prstGeom>
          <a:solidFill>
            <a:schemeClr val="accent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１.概念把握編</a:t>
            </a:r>
            <a:endParaRPr b="1" sz="1000">
              <a:solidFill>
                <a:srgbClr val="434343"/>
              </a:solidFill>
              <a:latin typeface="Meiryo"/>
              <a:ea typeface="Meiryo"/>
              <a:cs typeface="Meiryo"/>
              <a:sym typeface="Meiryo"/>
            </a:endParaRPr>
          </a:p>
        </p:txBody>
      </p:sp>
      <p:sp>
        <p:nvSpPr>
          <p:cNvPr id="201" name="Google Shape;201;p23"/>
          <p:cNvSpPr txBox="1"/>
          <p:nvPr>
            <p:ph idx="1" type="body"/>
          </p:nvPr>
        </p:nvSpPr>
        <p:spPr>
          <a:xfrm>
            <a:off x="759178" y="2573975"/>
            <a:ext cx="1404600" cy="210600"/>
          </a:xfrm>
          <a:prstGeom prst="rect">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2.DX計画編</a:t>
            </a:r>
            <a:endParaRPr b="1" sz="1000">
              <a:solidFill>
                <a:srgbClr val="434343"/>
              </a:solidFill>
              <a:latin typeface="Meiryo"/>
              <a:ea typeface="Meiryo"/>
              <a:cs typeface="Meiryo"/>
              <a:sym typeface="Meiryo"/>
            </a:endParaRPr>
          </a:p>
        </p:txBody>
      </p:sp>
      <p:sp>
        <p:nvSpPr>
          <p:cNvPr id="202" name="Google Shape;202;p23"/>
          <p:cNvSpPr txBox="1"/>
          <p:nvPr>
            <p:ph idx="1" type="body"/>
          </p:nvPr>
        </p:nvSpPr>
        <p:spPr>
          <a:xfrm>
            <a:off x="759177" y="2872549"/>
            <a:ext cx="1404600" cy="210600"/>
          </a:xfrm>
          <a:prstGeom prst="rect">
            <a:avLst/>
          </a:prstGeom>
          <a:solidFill>
            <a:srgbClr val="F3F3F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3.システム構築編</a:t>
            </a:r>
            <a:endParaRPr b="1" sz="1000">
              <a:solidFill>
                <a:srgbClr val="434343"/>
              </a:solidFill>
              <a:latin typeface="Meiryo"/>
              <a:ea typeface="Meiryo"/>
              <a:cs typeface="Meiryo"/>
              <a:sym typeface="Meiryo"/>
            </a:endParaRPr>
          </a:p>
        </p:txBody>
      </p:sp>
      <p:sp>
        <p:nvSpPr>
          <p:cNvPr id="203" name="Google Shape;203;p23"/>
          <p:cNvSpPr txBox="1"/>
          <p:nvPr>
            <p:ph idx="1" type="body"/>
          </p:nvPr>
        </p:nvSpPr>
        <p:spPr>
          <a:xfrm>
            <a:off x="759182" y="3171116"/>
            <a:ext cx="1404600" cy="210600"/>
          </a:xfrm>
          <a:prstGeom prst="rect">
            <a:avLst/>
          </a:prstGeom>
          <a:solidFill>
            <a:srgbClr val="F3F3F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４.スキル習得編</a:t>
            </a:r>
            <a:endParaRPr b="1" sz="1000">
              <a:solidFill>
                <a:srgbClr val="434343"/>
              </a:solidFill>
              <a:latin typeface="Meiryo"/>
              <a:ea typeface="Meiryo"/>
              <a:cs typeface="Meiryo"/>
              <a:sym typeface="Meiryo"/>
            </a:endParaRPr>
          </a:p>
        </p:txBody>
      </p:sp>
      <p:sp>
        <p:nvSpPr>
          <p:cNvPr id="204" name="Google Shape;204;p23"/>
          <p:cNvSpPr txBox="1"/>
          <p:nvPr>
            <p:ph idx="1" type="body"/>
          </p:nvPr>
        </p:nvSpPr>
        <p:spPr>
          <a:xfrm>
            <a:off x="2380786" y="2275408"/>
            <a:ext cx="669600" cy="210600"/>
          </a:xfrm>
          <a:prstGeom prst="rect">
            <a:avLst/>
          </a:prstGeom>
          <a:solidFill>
            <a:schemeClr val="accent6"/>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講座</a:t>
            </a:r>
            <a:endParaRPr b="1" sz="900">
              <a:solidFill>
                <a:srgbClr val="434343"/>
              </a:solidFill>
              <a:latin typeface="Meiryo"/>
              <a:ea typeface="Meiryo"/>
              <a:cs typeface="Meiryo"/>
              <a:sym typeface="Meiryo"/>
            </a:endParaRPr>
          </a:p>
        </p:txBody>
      </p:sp>
      <p:sp>
        <p:nvSpPr>
          <p:cNvPr id="205" name="Google Shape;205;p23"/>
          <p:cNvSpPr txBox="1"/>
          <p:nvPr>
            <p:ph idx="1" type="body"/>
          </p:nvPr>
        </p:nvSpPr>
        <p:spPr>
          <a:xfrm>
            <a:off x="3136734"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講座</a:t>
            </a:r>
            <a:endParaRPr b="1" sz="900">
              <a:solidFill>
                <a:srgbClr val="434343"/>
              </a:solidFill>
              <a:latin typeface="Meiryo"/>
              <a:ea typeface="Meiryo"/>
              <a:cs typeface="Meiryo"/>
              <a:sym typeface="Meiryo"/>
            </a:endParaRPr>
          </a:p>
        </p:txBody>
      </p:sp>
      <p:sp>
        <p:nvSpPr>
          <p:cNvPr id="206" name="Google Shape;206;p23"/>
          <p:cNvSpPr txBox="1"/>
          <p:nvPr>
            <p:ph idx="1" type="body"/>
          </p:nvPr>
        </p:nvSpPr>
        <p:spPr>
          <a:xfrm>
            <a:off x="4088621"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計画</a:t>
            </a:r>
            <a:endParaRPr b="1" sz="900">
              <a:solidFill>
                <a:srgbClr val="434343"/>
              </a:solidFill>
              <a:latin typeface="Meiryo"/>
              <a:ea typeface="Meiryo"/>
              <a:cs typeface="Meiryo"/>
              <a:sym typeface="Meiryo"/>
            </a:endParaRPr>
          </a:p>
        </p:txBody>
      </p:sp>
      <p:sp>
        <p:nvSpPr>
          <p:cNvPr id="207" name="Google Shape;207;p23"/>
          <p:cNvSpPr txBox="1"/>
          <p:nvPr>
            <p:ph idx="1" type="body"/>
          </p:nvPr>
        </p:nvSpPr>
        <p:spPr>
          <a:xfrm>
            <a:off x="4637940" y="2872539"/>
            <a:ext cx="21348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システム開発</a:t>
            </a:r>
            <a:endParaRPr b="1" sz="900">
              <a:solidFill>
                <a:srgbClr val="434343"/>
              </a:solidFill>
              <a:latin typeface="Meiryo"/>
              <a:ea typeface="Meiryo"/>
              <a:cs typeface="Meiryo"/>
              <a:sym typeface="Meiryo"/>
            </a:endParaRPr>
          </a:p>
        </p:txBody>
      </p:sp>
      <p:sp>
        <p:nvSpPr>
          <p:cNvPr id="208" name="Google Shape;208;p23"/>
          <p:cNvSpPr txBox="1"/>
          <p:nvPr>
            <p:ph idx="1" type="body"/>
          </p:nvPr>
        </p:nvSpPr>
        <p:spPr>
          <a:xfrm>
            <a:off x="4637812" y="3171104"/>
            <a:ext cx="10149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スキル習得</a:t>
            </a:r>
            <a:endParaRPr b="1" sz="900">
              <a:solidFill>
                <a:srgbClr val="434343"/>
              </a:solidFill>
              <a:latin typeface="Meiryo"/>
              <a:ea typeface="Meiryo"/>
              <a:cs typeface="Meiryo"/>
              <a:sym typeface="Meiryo"/>
            </a:endParaRPr>
          </a:p>
        </p:txBody>
      </p:sp>
      <p:cxnSp>
        <p:nvCxnSpPr>
          <p:cNvPr id="209" name="Google Shape;209;p23"/>
          <p:cNvCxnSpPr>
            <a:stCxn id="204" idx="2"/>
            <a:endCxn id="205" idx="1"/>
          </p:cNvCxnSpPr>
          <p:nvPr/>
        </p:nvCxnSpPr>
        <p:spPr>
          <a:xfrm flipH="1" rot="-5400000">
            <a:off x="2829586" y="2372008"/>
            <a:ext cx="193200" cy="421200"/>
          </a:xfrm>
          <a:prstGeom prst="bentConnector2">
            <a:avLst/>
          </a:prstGeom>
          <a:noFill/>
          <a:ln cap="flat" cmpd="sng" w="9525">
            <a:solidFill>
              <a:srgbClr val="999999"/>
            </a:solidFill>
            <a:prstDash val="solid"/>
            <a:round/>
            <a:headEnd len="med" w="med" type="none"/>
            <a:tailEnd len="med" w="med" type="triangle"/>
          </a:ln>
        </p:spPr>
      </p:cxnSp>
      <p:cxnSp>
        <p:nvCxnSpPr>
          <p:cNvPr id="210" name="Google Shape;210;p23"/>
          <p:cNvCxnSpPr>
            <a:stCxn id="206" idx="2"/>
            <a:endCxn id="207" idx="1"/>
          </p:cNvCxnSpPr>
          <p:nvPr/>
        </p:nvCxnSpPr>
        <p:spPr>
          <a:xfrm flipH="1" rot="-5400000">
            <a:off x="4434071" y="2774469"/>
            <a:ext cx="193200" cy="214500"/>
          </a:xfrm>
          <a:prstGeom prst="bentConnector2">
            <a:avLst/>
          </a:prstGeom>
          <a:noFill/>
          <a:ln cap="flat" cmpd="sng" w="9525">
            <a:solidFill>
              <a:srgbClr val="999999"/>
            </a:solidFill>
            <a:prstDash val="solid"/>
            <a:round/>
            <a:headEnd len="med" w="med" type="none"/>
            <a:tailEnd len="med" w="med" type="triangle"/>
          </a:ln>
        </p:spPr>
      </p:cxnSp>
      <p:cxnSp>
        <p:nvCxnSpPr>
          <p:cNvPr id="211" name="Google Shape;211;p23"/>
          <p:cNvCxnSpPr>
            <a:stCxn id="205" idx="3"/>
            <a:endCxn id="206" idx="1"/>
          </p:cNvCxnSpPr>
          <p:nvPr/>
        </p:nvCxnSpPr>
        <p:spPr>
          <a:xfrm>
            <a:off x="3806334" y="2679219"/>
            <a:ext cx="282300" cy="0"/>
          </a:xfrm>
          <a:prstGeom prst="straightConnector1">
            <a:avLst/>
          </a:prstGeom>
          <a:noFill/>
          <a:ln cap="flat" cmpd="sng" w="9525">
            <a:solidFill>
              <a:srgbClr val="999999"/>
            </a:solidFill>
            <a:prstDash val="solid"/>
            <a:round/>
            <a:headEnd len="med" w="med" type="none"/>
            <a:tailEnd len="med" w="med" type="triangle"/>
          </a:ln>
        </p:spPr>
      </p:cxnSp>
      <p:sp>
        <p:nvSpPr>
          <p:cNvPr id="212" name="Google Shape;212;p23"/>
          <p:cNvSpPr txBox="1"/>
          <p:nvPr>
            <p:ph idx="1" type="body"/>
          </p:nvPr>
        </p:nvSpPr>
        <p:spPr>
          <a:xfrm>
            <a:off x="2280343"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2</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213" name="Google Shape;213;p23"/>
          <p:cNvSpPr txBox="1"/>
          <p:nvPr>
            <p:ph idx="1" type="body"/>
          </p:nvPr>
        </p:nvSpPr>
        <p:spPr>
          <a:xfrm>
            <a:off x="3850341"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3</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214" name="Google Shape;214;p23"/>
          <p:cNvSpPr txBox="1"/>
          <p:nvPr>
            <p:ph idx="1" type="body"/>
          </p:nvPr>
        </p:nvSpPr>
        <p:spPr>
          <a:xfrm>
            <a:off x="5420338"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4</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215" name="Google Shape;215;p23"/>
          <p:cNvSpPr txBox="1"/>
          <p:nvPr>
            <p:ph idx="1" type="body"/>
          </p:nvPr>
        </p:nvSpPr>
        <p:spPr>
          <a:xfrm>
            <a:off x="6990335"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5</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216" name="Google Shape;216;p23"/>
          <p:cNvSpPr txBox="1"/>
          <p:nvPr>
            <p:ph idx="1" type="body"/>
          </p:nvPr>
        </p:nvSpPr>
        <p:spPr>
          <a:xfrm>
            <a:off x="6594590"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再計画</a:t>
            </a:r>
            <a:endParaRPr b="1" sz="900">
              <a:solidFill>
                <a:srgbClr val="434343"/>
              </a:solidFill>
              <a:latin typeface="Meiryo"/>
              <a:ea typeface="Meiryo"/>
              <a:cs typeface="Meiryo"/>
              <a:sym typeface="Meiryo"/>
            </a:endParaRPr>
          </a:p>
        </p:txBody>
      </p:sp>
      <p:cxnSp>
        <p:nvCxnSpPr>
          <p:cNvPr id="217" name="Google Shape;217;p23"/>
          <p:cNvCxnSpPr>
            <a:stCxn id="207" idx="3"/>
            <a:endCxn id="216" idx="2"/>
          </p:cNvCxnSpPr>
          <p:nvPr/>
        </p:nvCxnSpPr>
        <p:spPr>
          <a:xfrm flipH="1" rot="10800000">
            <a:off x="6772740" y="2785239"/>
            <a:ext cx="156600" cy="193200"/>
          </a:xfrm>
          <a:prstGeom prst="bentConnector2">
            <a:avLst/>
          </a:prstGeom>
          <a:noFill/>
          <a:ln cap="flat" cmpd="sng" w="9525">
            <a:solidFill>
              <a:srgbClr val="999999"/>
            </a:solidFill>
            <a:prstDash val="solid"/>
            <a:round/>
            <a:headEnd len="med" w="med" type="none"/>
            <a:tailEnd len="med" w="med" type="triangle"/>
          </a:ln>
        </p:spPr>
      </p:cxnSp>
      <p:sp>
        <p:nvSpPr>
          <p:cNvPr id="218" name="Google Shape;218;p23"/>
          <p:cNvSpPr txBox="1"/>
          <p:nvPr>
            <p:ph idx="1" type="body"/>
          </p:nvPr>
        </p:nvSpPr>
        <p:spPr>
          <a:xfrm>
            <a:off x="5117220" y="2573973"/>
            <a:ext cx="11184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グループ分け</a:t>
            </a:r>
            <a:endParaRPr b="1" sz="900">
              <a:solidFill>
                <a:srgbClr val="434343"/>
              </a:solidFill>
              <a:latin typeface="Meiryo"/>
              <a:ea typeface="Meiryo"/>
              <a:cs typeface="Meiryo"/>
              <a:sym typeface="Meiryo"/>
            </a:endParaRPr>
          </a:p>
        </p:txBody>
      </p:sp>
      <p:cxnSp>
        <p:nvCxnSpPr>
          <p:cNvPr id="219" name="Google Shape;219;p23"/>
          <p:cNvCxnSpPr>
            <a:stCxn id="206" idx="3"/>
            <a:endCxn id="218" idx="1"/>
          </p:cNvCxnSpPr>
          <p:nvPr/>
        </p:nvCxnSpPr>
        <p:spPr>
          <a:xfrm>
            <a:off x="4758221" y="2679219"/>
            <a:ext cx="359100" cy="600"/>
          </a:xfrm>
          <a:prstGeom prst="straightConnector1">
            <a:avLst/>
          </a:prstGeom>
          <a:noFill/>
          <a:ln cap="flat" cmpd="sng" w="9525">
            <a:solidFill>
              <a:srgbClr val="999999"/>
            </a:solidFill>
            <a:prstDash val="solid"/>
            <a:round/>
            <a:headEnd len="med" w="med" type="none"/>
            <a:tailEnd len="med" w="med" type="triangle"/>
          </a:ln>
        </p:spPr>
      </p:cxnSp>
      <p:cxnSp>
        <p:nvCxnSpPr>
          <p:cNvPr id="220" name="Google Shape;220;p23"/>
          <p:cNvCxnSpPr>
            <a:stCxn id="218" idx="3"/>
            <a:endCxn id="216" idx="1"/>
          </p:cNvCxnSpPr>
          <p:nvPr/>
        </p:nvCxnSpPr>
        <p:spPr>
          <a:xfrm flipH="1" rot="10800000">
            <a:off x="6235620" y="2679273"/>
            <a:ext cx="359100" cy="600"/>
          </a:xfrm>
          <a:prstGeom prst="straightConnector1">
            <a:avLst/>
          </a:prstGeom>
          <a:noFill/>
          <a:ln cap="flat" cmpd="sng" w="9525">
            <a:solidFill>
              <a:srgbClr val="999999"/>
            </a:solidFill>
            <a:prstDash val="solid"/>
            <a:round/>
            <a:headEnd len="med" w="med" type="none"/>
            <a:tailEnd len="med" w="med" type="triangle"/>
          </a:ln>
        </p:spPr>
      </p:cxnSp>
      <p:cxnSp>
        <p:nvCxnSpPr>
          <p:cNvPr id="221" name="Google Shape;221;p23"/>
          <p:cNvCxnSpPr>
            <a:stCxn id="216" idx="0"/>
            <a:endCxn id="206" idx="0"/>
          </p:cNvCxnSpPr>
          <p:nvPr/>
        </p:nvCxnSpPr>
        <p:spPr>
          <a:xfrm rot="5400000">
            <a:off x="5676140" y="1320669"/>
            <a:ext cx="600" cy="2505900"/>
          </a:xfrm>
          <a:prstGeom prst="bentConnector3">
            <a:avLst>
              <a:gd fmla="val -39687500" name="adj1"/>
            </a:avLst>
          </a:prstGeom>
          <a:noFill/>
          <a:ln cap="flat" cmpd="sng" w="9525">
            <a:solidFill>
              <a:srgbClr val="999999"/>
            </a:solidFill>
            <a:prstDash val="solid"/>
            <a:round/>
            <a:headEnd len="med" w="med" type="none"/>
            <a:tailEnd len="med" w="med" type="triangle"/>
          </a:ln>
        </p:spPr>
      </p:cxnSp>
      <p:cxnSp>
        <p:nvCxnSpPr>
          <p:cNvPr id="222" name="Google Shape;222;p23"/>
          <p:cNvCxnSpPr/>
          <p:nvPr/>
        </p:nvCxnSpPr>
        <p:spPr>
          <a:xfrm flipH="1">
            <a:off x="5078819" y="3086697"/>
            <a:ext cx="2100" cy="83400"/>
          </a:xfrm>
          <a:prstGeom prst="straightConnector1">
            <a:avLst/>
          </a:prstGeom>
          <a:noFill/>
          <a:ln cap="flat" cmpd="sng" w="9525">
            <a:solidFill>
              <a:srgbClr val="999999"/>
            </a:solidFill>
            <a:prstDash val="solid"/>
            <a:round/>
            <a:headEnd len="med" w="med" type="none"/>
            <a:tailEnd len="med" w="med" type="triangle"/>
          </a:ln>
        </p:spPr>
      </p:cxnSp>
      <p:cxnSp>
        <p:nvCxnSpPr>
          <p:cNvPr id="223" name="Google Shape;223;p23"/>
          <p:cNvCxnSpPr/>
          <p:nvPr/>
        </p:nvCxnSpPr>
        <p:spPr>
          <a:xfrm flipH="1">
            <a:off x="5264056" y="3086125"/>
            <a:ext cx="3300" cy="84600"/>
          </a:xfrm>
          <a:prstGeom prst="straightConnector1">
            <a:avLst/>
          </a:prstGeom>
          <a:noFill/>
          <a:ln cap="flat" cmpd="sng" w="9525">
            <a:solidFill>
              <a:srgbClr val="999999"/>
            </a:solidFill>
            <a:prstDash val="solid"/>
            <a:round/>
            <a:headEnd len="med" w="med" type="triangle"/>
            <a:tailEnd len="med" w="med" type="none"/>
          </a:ln>
        </p:spPr>
      </p:cxnSp>
      <p:sp>
        <p:nvSpPr>
          <p:cNvPr id="224" name="Google Shape;224;p23"/>
          <p:cNvSpPr txBox="1"/>
          <p:nvPr>
            <p:ph idx="1" type="body"/>
          </p:nvPr>
        </p:nvSpPr>
        <p:spPr>
          <a:xfrm>
            <a:off x="5757679" y="3171758"/>
            <a:ext cx="10149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キャンプ</a:t>
            </a:r>
            <a:endParaRPr b="1" sz="900">
              <a:solidFill>
                <a:srgbClr val="434343"/>
              </a:solidFill>
              <a:latin typeface="Meiryo"/>
              <a:ea typeface="Meiryo"/>
              <a:cs typeface="Meiryo"/>
              <a:sym typeface="Meiryo"/>
            </a:endParaRPr>
          </a:p>
        </p:txBody>
      </p:sp>
      <p:cxnSp>
        <p:nvCxnSpPr>
          <p:cNvPr id="225" name="Google Shape;225;p23"/>
          <p:cNvCxnSpPr/>
          <p:nvPr/>
        </p:nvCxnSpPr>
        <p:spPr>
          <a:xfrm flipH="1">
            <a:off x="6177817" y="3086697"/>
            <a:ext cx="2100" cy="83400"/>
          </a:xfrm>
          <a:prstGeom prst="straightConnector1">
            <a:avLst/>
          </a:prstGeom>
          <a:noFill/>
          <a:ln cap="flat" cmpd="sng" w="9525">
            <a:solidFill>
              <a:srgbClr val="999999"/>
            </a:solidFill>
            <a:prstDash val="solid"/>
            <a:round/>
            <a:headEnd len="med" w="med" type="none"/>
            <a:tailEnd len="med" w="med" type="triangle"/>
          </a:ln>
        </p:spPr>
      </p:cxnSp>
      <p:cxnSp>
        <p:nvCxnSpPr>
          <p:cNvPr id="226" name="Google Shape;226;p23"/>
          <p:cNvCxnSpPr/>
          <p:nvPr/>
        </p:nvCxnSpPr>
        <p:spPr>
          <a:xfrm flipH="1">
            <a:off x="6363054" y="3086125"/>
            <a:ext cx="3300" cy="84600"/>
          </a:xfrm>
          <a:prstGeom prst="straightConnector1">
            <a:avLst/>
          </a:prstGeom>
          <a:noFill/>
          <a:ln cap="flat" cmpd="sng" w="9525">
            <a:solidFill>
              <a:srgbClr val="999999"/>
            </a:solidFill>
            <a:prstDash val="solid"/>
            <a:round/>
            <a:headEnd len="med" w="med" type="triangle"/>
            <a:tailEnd len="med" w="med" type="none"/>
          </a:ln>
        </p:spPr>
      </p:cxnSp>
      <p:sp>
        <p:nvSpPr>
          <p:cNvPr id="227" name="Google Shape;227;p23"/>
          <p:cNvSpPr txBox="1"/>
          <p:nvPr>
            <p:ph idx="1" type="body"/>
          </p:nvPr>
        </p:nvSpPr>
        <p:spPr>
          <a:xfrm>
            <a:off x="7492523" y="2275408"/>
            <a:ext cx="508500" cy="11082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0"/>
              </a:spcAft>
              <a:buNone/>
            </a:pPr>
            <a:r>
              <a:rPr b="1" lang="ja" sz="900">
                <a:solidFill>
                  <a:srgbClr val="434343"/>
                </a:solidFill>
                <a:latin typeface="Meiryo"/>
                <a:ea typeface="Meiryo"/>
                <a:cs typeface="Meiryo"/>
                <a:sym typeface="Meiryo"/>
              </a:rPr>
              <a:t>発</a:t>
            </a:r>
            <a:endParaRPr b="1" sz="900">
              <a:solidFill>
                <a:srgbClr val="434343"/>
              </a:solidFill>
              <a:latin typeface="Meiryo"/>
              <a:ea typeface="Meiryo"/>
              <a:cs typeface="Meiryo"/>
              <a:sym typeface="Meiryo"/>
            </a:endParaRPr>
          </a:p>
          <a:p>
            <a:pPr indent="0" lvl="0" marL="0" rtl="0" algn="ctr">
              <a:lnSpc>
                <a:spcPct val="140000"/>
              </a:lnSpc>
              <a:spcBef>
                <a:spcPts val="1200"/>
              </a:spcBef>
              <a:spcAft>
                <a:spcPts val="1200"/>
              </a:spcAft>
              <a:buNone/>
            </a:pPr>
            <a:r>
              <a:rPr b="1" lang="ja" sz="900">
                <a:solidFill>
                  <a:srgbClr val="434343"/>
                </a:solidFill>
                <a:latin typeface="Meiryo"/>
                <a:ea typeface="Meiryo"/>
                <a:cs typeface="Meiryo"/>
                <a:sym typeface="Meiryo"/>
              </a:rPr>
              <a:t>表</a:t>
            </a:r>
            <a:endParaRPr b="1" sz="900">
              <a:solidFill>
                <a:srgbClr val="434343"/>
              </a:solidFill>
              <a:latin typeface="Meiryo"/>
              <a:ea typeface="Meiryo"/>
              <a:cs typeface="Meiryo"/>
              <a:sym typeface="Meiryo"/>
            </a:endParaRPr>
          </a:p>
        </p:txBody>
      </p:sp>
      <p:sp>
        <p:nvSpPr>
          <p:cNvPr id="228" name="Google Shape;228;p23"/>
          <p:cNvSpPr txBox="1"/>
          <p:nvPr>
            <p:ph idx="1" type="body"/>
          </p:nvPr>
        </p:nvSpPr>
        <p:spPr>
          <a:xfrm>
            <a:off x="111713" y="3564800"/>
            <a:ext cx="4464900" cy="13284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b="1" lang="ja" sz="1500" u="sng">
                <a:solidFill>
                  <a:schemeClr val="dk1"/>
                </a:solidFill>
                <a:latin typeface="Meiryo"/>
                <a:ea typeface="Meiryo"/>
                <a:cs typeface="Meiryo"/>
                <a:sym typeface="Meiryo"/>
              </a:rPr>
              <a:t>「１.概念把握編」研修終了時の状態目標</a:t>
            </a:r>
            <a:endParaRPr sz="1500" u="sng">
              <a:solidFill>
                <a:schemeClr val="dk1"/>
              </a:solidFill>
              <a:latin typeface="Meiryo"/>
              <a:ea typeface="Meiryo"/>
              <a:cs typeface="Meiryo"/>
              <a:sym typeface="Meiryo"/>
            </a:endParaRPr>
          </a:p>
          <a:p>
            <a:pPr indent="0" lvl="0" marL="0" rtl="0" algn="l">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①ミノマワリDXの概念を把握している</a:t>
            </a:r>
            <a:endParaRPr sz="1200">
              <a:solidFill>
                <a:schemeClr val="dk1"/>
              </a:solidFill>
              <a:latin typeface="Meiryo"/>
              <a:ea typeface="Meiryo"/>
              <a:cs typeface="Meiryo"/>
              <a:sym typeface="Meiryo"/>
            </a:endParaRPr>
          </a:p>
          <a:p>
            <a:pPr indent="0" lvl="0" marL="0" rtl="0" algn="l">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②研修内容の概要を把握している</a:t>
            </a:r>
            <a:endParaRPr b="1" sz="1400" u="sng">
              <a:solidFill>
                <a:schemeClr val="dk1"/>
              </a:solidFill>
              <a:latin typeface="Meiryo"/>
              <a:ea typeface="Meiryo"/>
              <a:cs typeface="Meiryo"/>
              <a:sym typeface="Meiryo"/>
            </a:endParaRPr>
          </a:p>
        </p:txBody>
      </p:sp>
      <p:sp>
        <p:nvSpPr>
          <p:cNvPr id="229" name="Google Shape;229;p23"/>
          <p:cNvSpPr txBox="1"/>
          <p:nvPr>
            <p:ph idx="1" type="body"/>
          </p:nvPr>
        </p:nvSpPr>
        <p:spPr>
          <a:xfrm>
            <a:off x="4649578" y="3564799"/>
            <a:ext cx="4382700" cy="13284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宿題</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・アンケートの記入</a:t>
            </a:r>
            <a:endParaRPr sz="1200">
              <a:solidFill>
                <a:schemeClr val="dk1"/>
              </a:solidFill>
              <a:latin typeface="Meiryo"/>
              <a:ea typeface="Meiryo"/>
              <a:cs typeface="Meiryo"/>
              <a:sym typeface="Meiry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4"/>
          <p:cNvSpPr txBox="1"/>
          <p:nvPr>
            <p:ph idx="1" type="body"/>
          </p:nvPr>
        </p:nvSpPr>
        <p:spPr>
          <a:xfrm>
            <a:off x="692700" y="1744100"/>
            <a:ext cx="3706800" cy="3299100"/>
          </a:xfrm>
          <a:prstGeom prst="rect">
            <a:avLst/>
          </a:prstGeom>
          <a:ln>
            <a:noFill/>
          </a:ln>
        </p:spPr>
        <p:txBody>
          <a:bodyPr anchorCtr="0" anchor="t" bIns="91425" lIns="91425" spcFirstLastPara="1" rIns="91425" wrap="square" tIns="91425">
            <a:normAutofit/>
          </a:bodyPr>
          <a:lstStyle/>
          <a:p>
            <a:pPr indent="-330200" lvl="0" marL="457200" rtl="0" algn="l">
              <a:lnSpc>
                <a:spcPct val="140000"/>
              </a:lnSpc>
              <a:spcBef>
                <a:spcPts val="0"/>
              </a:spcBef>
              <a:spcAft>
                <a:spcPts val="0"/>
              </a:spcAft>
              <a:buClr>
                <a:srgbClr val="000000"/>
              </a:buClr>
              <a:buSzPts val="1600"/>
              <a:buFont typeface="Meiryo"/>
              <a:buAutoNum type="arabicPeriod"/>
            </a:pPr>
            <a:r>
              <a:rPr b="1" lang="ja" sz="1600" u="sng">
                <a:solidFill>
                  <a:srgbClr val="000000"/>
                </a:solidFill>
                <a:latin typeface="Meiryo"/>
                <a:ea typeface="Meiryo"/>
                <a:cs typeface="Meiryo"/>
                <a:sym typeface="Meiryo"/>
              </a:rPr>
              <a:t>研修の目的</a:t>
            </a:r>
            <a:endParaRPr b="1" sz="1600" u="sng">
              <a:solidFill>
                <a:srgbClr val="000000"/>
              </a:solidFill>
              <a:latin typeface="Meiryo"/>
              <a:ea typeface="Meiryo"/>
              <a:cs typeface="Meiryo"/>
              <a:sym typeface="Meiryo"/>
            </a:endParaRPr>
          </a:p>
          <a:p>
            <a:pPr indent="-292100" lvl="1" marL="914400" rtl="0" algn="l">
              <a:lnSpc>
                <a:spcPct val="14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本研修の目的</a:t>
            </a:r>
            <a:endParaRPr sz="1000">
              <a:solidFill>
                <a:srgbClr val="434343"/>
              </a:solidFill>
              <a:latin typeface="Meiryo"/>
              <a:ea typeface="Meiryo"/>
              <a:cs typeface="Meiryo"/>
              <a:sym typeface="Meiryo"/>
            </a:endParaRPr>
          </a:p>
          <a:p>
            <a:pPr indent="-292100" lvl="1" marL="914400" rtl="0" algn="l">
              <a:lnSpc>
                <a:spcPct val="14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本研修終了時の状態目標</a:t>
            </a:r>
            <a:endParaRPr sz="1000">
              <a:solidFill>
                <a:srgbClr val="434343"/>
              </a:solidFill>
              <a:latin typeface="Meiryo"/>
              <a:ea typeface="Meiryo"/>
              <a:cs typeface="Meiryo"/>
              <a:sym typeface="Meiryo"/>
            </a:endParaRPr>
          </a:p>
          <a:p>
            <a:pPr indent="-330200" lvl="0" marL="457200" rtl="0" algn="l">
              <a:lnSpc>
                <a:spcPct val="150000"/>
              </a:lnSpc>
              <a:spcBef>
                <a:spcPts val="0"/>
              </a:spcBef>
              <a:spcAft>
                <a:spcPts val="0"/>
              </a:spcAft>
              <a:buClr>
                <a:srgbClr val="000000"/>
              </a:buClr>
              <a:buSzPts val="1600"/>
              <a:buFont typeface="Meiryo"/>
              <a:buAutoNum type="arabicPeriod"/>
            </a:pPr>
            <a:r>
              <a:rPr b="1" lang="ja" sz="1600" u="sng">
                <a:solidFill>
                  <a:srgbClr val="000000"/>
                </a:solidFill>
                <a:latin typeface="Meiryo"/>
                <a:ea typeface="Meiryo"/>
                <a:cs typeface="Meiryo"/>
                <a:sym typeface="Meiryo"/>
              </a:rPr>
              <a:t>ワーク説明　現状分析</a:t>
            </a:r>
            <a:endParaRPr b="1" sz="1600" u="sng">
              <a:solidFill>
                <a:srgbClr val="000000"/>
              </a:solidFill>
              <a:latin typeface="Meiryo"/>
              <a:ea typeface="Meiryo"/>
              <a:cs typeface="Meiryo"/>
              <a:sym typeface="Meiryo"/>
            </a:endParaRPr>
          </a:p>
          <a:p>
            <a:pPr indent="-292100" lvl="1" marL="914400" rtl="0" algn="l">
              <a:lnSpc>
                <a:spcPct val="13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案件シートの書き方</a:t>
            </a:r>
            <a:endParaRPr sz="1000">
              <a:solidFill>
                <a:srgbClr val="434343"/>
              </a:solidFill>
              <a:latin typeface="Meiryo"/>
              <a:ea typeface="Meiryo"/>
              <a:cs typeface="Meiryo"/>
              <a:sym typeface="Meiryo"/>
            </a:endParaRPr>
          </a:p>
          <a:p>
            <a:pPr indent="-292100" lvl="1" marL="914400" rtl="0" algn="l">
              <a:lnSpc>
                <a:spcPct val="13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ワークフロー項目の書き方</a:t>
            </a:r>
            <a:endParaRPr sz="1000">
              <a:solidFill>
                <a:srgbClr val="434343"/>
              </a:solidFill>
              <a:latin typeface="Meiryo"/>
              <a:ea typeface="Meiryo"/>
              <a:cs typeface="Meiryo"/>
              <a:sym typeface="Meiryo"/>
            </a:endParaRPr>
          </a:p>
          <a:p>
            <a:pPr indent="-292100" lvl="1" marL="914400" rtl="0" algn="l">
              <a:lnSpc>
                <a:spcPct val="13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システム項目の書き方</a:t>
            </a:r>
            <a:endParaRPr sz="1000">
              <a:solidFill>
                <a:srgbClr val="434343"/>
              </a:solidFill>
              <a:latin typeface="Meiryo"/>
              <a:ea typeface="Meiryo"/>
              <a:cs typeface="Meiryo"/>
              <a:sym typeface="Meiryo"/>
            </a:endParaRPr>
          </a:p>
          <a:p>
            <a:pPr indent="-292100" lvl="1" marL="914400" rtl="0" algn="l">
              <a:lnSpc>
                <a:spcPct val="13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ハードスキル項目の書き方</a:t>
            </a:r>
            <a:endParaRPr sz="1000">
              <a:solidFill>
                <a:srgbClr val="434343"/>
              </a:solidFill>
              <a:latin typeface="Meiryo"/>
              <a:ea typeface="Meiryo"/>
              <a:cs typeface="Meiryo"/>
              <a:sym typeface="Meiryo"/>
            </a:endParaRPr>
          </a:p>
          <a:p>
            <a:pPr indent="-292100" lvl="1" marL="914400" rtl="0" algn="l">
              <a:lnSpc>
                <a:spcPct val="13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ワークヘルスチェックの書き方</a:t>
            </a:r>
            <a:endParaRPr b="1" sz="1600" u="sng">
              <a:solidFill>
                <a:srgbClr val="000000"/>
              </a:solidFill>
              <a:latin typeface="Meiryo"/>
              <a:ea typeface="Meiryo"/>
              <a:cs typeface="Meiryo"/>
              <a:sym typeface="Meiryo"/>
            </a:endParaRPr>
          </a:p>
        </p:txBody>
      </p:sp>
      <p:sp>
        <p:nvSpPr>
          <p:cNvPr id="235" name="Google Shape;235;p24"/>
          <p:cNvSpPr txBox="1"/>
          <p:nvPr>
            <p:ph idx="1" type="body"/>
          </p:nvPr>
        </p:nvSpPr>
        <p:spPr>
          <a:xfrm>
            <a:off x="4743276" y="1744100"/>
            <a:ext cx="3706800" cy="2387700"/>
          </a:xfrm>
          <a:prstGeom prst="rect">
            <a:avLst/>
          </a:prstGeom>
          <a:ln>
            <a:noFill/>
          </a:ln>
        </p:spPr>
        <p:txBody>
          <a:bodyPr anchorCtr="0" anchor="t" bIns="91425" lIns="91425" spcFirstLastPara="1" rIns="91425" wrap="square" tIns="91425">
            <a:normAutofit/>
          </a:bodyPr>
          <a:lstStyle/>
          <a:p>
            <a:pPr indent="-330200" lvl="0" marL="457200" rtl="0" algn="l">
              <a:lnSpc>
                <a:spcPct val="150000"/>
              </a:lnSpc>
              <a:spcBef>
                <a:spcPts val="0"/>
              </a:spcBef>
              <a:spcAft>
                <a:spcPts val="0"/>
              </a:spcAft>
              <a:buClr>
                <a:srgbClr val="000000"/>
              </a:buClr>
              <a:buSzPts val="1600"/>
              <a:buFont typeface="Meiryo"/>
              <a:buAutoNum type="arabicPeriod" startAt="3"/>
            </a:pPr>
            <a:r>
              <a:rPr b="1" lang="ja" sz="1600" u="sng">
                <a:solidFill>
                  <a:srgbClr val="000000"/>
                </a:solidFill>
                <a:latin typeface="Meiryo"/>
                <a:ea typeface="Meiryo"/>
                <a:cs typeface="Meiryo"/>
                <a:sym typeface="Meiryo"/>
              </a:rPr>
              <a:t>まとめ・ネクストアクション</a:t>
            </a:r>
            <a:endParaRPr b="1" sz="1600" u="sng">
              <a:solidFill>
                <a:srgbClr val="000000"/>
              </a:solidFill>
              <a:latin typeface="Meiryo"/>
              <a:ea typeface="Meiryo"/>
              <a:cs typeface="Meiryo"/>
              <a:sym typeface="Meiryo"/>
            </a:endParaRPr>
          </a:p>
          <a:p>
            <a:pPr indent="-292100" lvl="1" marL="914400" rtl="0" algn="l">
              <a:lnSpc>
                <a:spcPct val="15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本研修終了時の状態目標の確認</a:t>
            </a:r>
            <a:endParaRPr sz="1000">
              <a:solidFill>
                <a:srgbClr val="434343"/>
              </a:solidFill>
              <a:latin typeface="Meiryo"/>
              <a:ea typeface="Meiryo"/>
              <a:cs typeface="Meiryo"/>
              <a:sym typeface="Meiryo"/>
            </a:endParaRPr>
          </a:p>
          <a:p>
            <a:pPr indent="-292100" lvl="1" marL="914400" rtl="0" algn="l">
              <a:lnSpc>
                <a:spcPct val="15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課題期限</a:t>
            </a:r>
            <a:endParaRPr sz="1000">
              <a:solidFill>
                <a:srgbClr val="434343"/>
              </a:solidFill>
              <a:latin typeface="Meiryo"/>
              <a:ea typeface="Meiryo"/>
              <a:cs typeface="Meiryo"/>
              <a:sym typeface="Meiryo"/>
            </a:endParaRPr>
          </a:p>
        </p:txBody>
      </p:sp>
      <p:sp>
        <p:nvSpPr>
          <p:cNvPr id="236" name="Google Shape;236;p24"/>
          <p:cNvSpPr txBox="1"/>
          <p:nvPr>
            <p:ph type="title"/>
          </p:nvPr>
        </p:nvSpPr>
        <p:spPr>
          <a:xfrm>
            <a:off x="0" y="-5850"/>
            <a:ext cx="9144000" cy="846900"/>
          </a:xfrm>
          <a:prstGeom prst="rect">
            <a:avLst/>
          </a:prstGeom>
          <a:solidFill>
            <a:srgbClr val="6594E1"/>
          </a:solidFill>
          <a:ln>
            <a:noFill/>
          </a:ln>
        </p:spPr>
        <p:txBody>
          <a:bodyPr anchorCtr="0" anchor="t" bIns="91425" lIns="91425" spcFirstLastPara="1" rIns="91425" wrap="square" tIns="91425">
            <a:noAutofit/>
          </a:bodyPr>
          <a:lstStyle/>
          <a:p>
            <a:pPr indent="0" lvl="0" marL="0" rtl="0" algn="ctr">
              <a:spcBef>
                <a:spcPts val="0"/>
              </a:spcBef>
              <a:spcAft>
                <a:spcPts val="0"/>
              </a:spcAft>
              <a:buSzPts val="891"/>
              <a:buNone/>
            </a:pPr>
            <a:r>
              <a:rPr b="1" lang="ja" sz="4400">
                <a:latin typeface="Yusei Magic"/>
                <a:ea typeface="Yusei Magic"/>
                <a:cs typeface="Yusei Magic"/>
                <a:sym typeface="Yusei Magic"/>
              </a:rPr>
              <a:t>２．計画立案</a:t>
            </a:r>
            <a:r>
              <a:rPr b="1" lang="ja" sz="4400">
                <a:latin typeface="Yusei Magic"/>
                <a:ea typeface="Yusei Magic"/>
                <a:cs typeface="Yusei Magic"/>
                <a:sym typeface="Yusei Magic"/>
              </a:rPr>
              <a:t>編 </a:t>
            </a:r>
            <a:r>
              <a:rPr b="1" lang="ja" sz="4400">
                <a:solidFill>
                  <a:srgbClr val="000000"/>
                </a:solidFill>
                <a:latin typeface="Yusei Magic"/>
                <a:ea typeface="Yusei Magic"/>
                <a:cs typeface="Yusei Magic"/>
                <a:sym typeface="Yusei Magic"/>
              </a:rPr>
              <a:t>目次</a:t>
            </a:r>
            <a:endParaRPr b="1" sz="4400">
              <a:solidFill>
                <a:srgbClr val="000000"/>
              </a:solidFill>
              <a:latin typeface="Yusei Magic"/>
              <a:ea typeface="Yusei Magic"/>
              <a:cs typeface="Yusei Magic"/>
              <a:sym typeface="Yusei Magic"/>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5"/>
          <p:cNvSpPr txBox="1"/>
          <p:nvPr>
            <p:ph idx="1" type="body"/>
          </p:nvPr>
        </p:nvSpPr>
        <p:spPr>
          <a:xfrm>
            <a:off x="107149" y="1857564"/>
            <a:ext cx="8911500" cy="16221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1200"/>
              </a:spcAft>
              <a:buClr>
                <a:schemeClr val="dk1"/>
              </a:buClr>
              <a:buSzPts val="1100"/>
              <a:buFont typeface="Arial"/>
              <a:buNone/>
            </a:pPr>
            <a:r>
              <a:rPr b="1" lang="ja" sz="1400" u="sng">
                <a:solidFill>
                  <a:schemeClr val="dk1"/>
                </a:solidFill>
                <a:latin typeface="Meiryo"/>
                <a:ea typeface="Meiryo"/>
                <a:cs typeface="Meiryo"/>
                <a:sym typeface="Meiryo"/>
              </a:rPr>
              <a:t>スケジュール</a:t>
            </a:r>
            <a:endParaRPr sz="1100">
              <a:solidFill>
                <a:schemeClr val="dk1"/>
              </a:solidFill>
              <a:latin typeface="Meiryo"/>
              <a:ea typeface="Meiryo"/>
              <a:cs typeface="Meiryo"/>
              <a:sym typeface="Meiryo"/>
            </a:endParaRPr>
          </a:p>
        </p:txBody>
      </p:sp>
      <p:sp>
        <p:nvSpPr>
          <p:cNvPr id="242" name="Google Shape;242;p25"/>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１．本研修「</a:t>
            </a:r>
            <a:r>
              <a:rPr b="1" lang="ja" sz="1600">
                <a:latin typeface="Meiryo"/>
                <a:ea typeface="Meiryo"/>
                <a:cs typeface="Meiryo"/>
                <a:sym typeface="Meiryo"/>
              </a:rPr>
              <a:t>計画立案</a:t>
            </a:r>
            <a:r>
              <a:rPr b="1" lang="ja" sz="1600">
                <a:latin typeface="Meiryo"/>
                <a:ea typeface="Meiryo"/>
                <a:cs typeface="Meiryo"/>
                <a:sym typeface="Meiryo"/>
              </a:rPr>
              <a:t>編」の要約</a:t>
            </a:r>
            <a:endParaRPr>
              <a:latin typeface="Meiryo"/>
              <a:ea typeface="Meiryo"/>
              <a:cs typeface="Meiryo"/>
              <a:sym typeface="Meiryo"/>
            </a:endParaRPr>
          </a:p>
        </p:txBody>
      </p:sp>
      <p:sp>
        <p:nvSpPr>
          <p:cNvPr id="243" name="Google Shape;243;p25"/>
          <p:cNvSpPr txBox="1"/>
          <p:nvPr>
            <p:ph idx="1" type="body"/>
          </p:nvPr>
        </p:nvSpPr>
        <p:spPr>
          <a:xfrm>
            <a:off x="107175" y="540650"/>
            <a:ext cx="4464900" cy="12093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ミノマワリDXの目的設定</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b="1" lang="ja" sz="1200">
                <a:solidFill>
                  <a:schemeClr val="dk1"/>
                </a:solidFill>
                <a:latin typeface="Meiryo"/>
                <a:ea typeface="Meiryo"/>
                <a:cs typeface="Meiryo"/>
                <a:sym typeface="Meiryo"/>
              </a:rPr>
              <a:t>　　目的</a:t>
            </a:r>
            <a:r>
              <a:rPr lang="ja" sz="1200">
                <a:solidFill>
                  <a:schemeClr val="dk1"/>
                </a:solidFill>
                <a:latin typeface="Meiryo"/>
                <a:ea typeface="Meiryo"/>
                <a:cs typeface="Meiryo"/>
                <a:sym typeface="Meiryo"/>
              </a:rPr>
              <a:t>　身の回り業務を改善し余力を創出</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b="1" lang="ja" sz="1200">
                <a:solidFill>
                  <a:schemeClr val="dk1"/>
                </a:solidFill>
                <a:latin typeface="Meiryo"/>
                <a:ea typeface="Meiryo"/>
                <a:cs typeface="Meiryo"/>
                <a:sym typeface="Meiryo"/>
              </a:rPr>
              <a:t>想定成果　</a:t>
            </a:r>
            <a:r>
              <a:rPr lang="ja" sz="1200">
                <a:solidFill>
                  <a:schemeClr val="dk1"/>
                </a:solidFill>
                <a:latin typeface="Meiryo"/>
                <a:ea typeface="Meiryo"/>
                <a:cs typeface="Meiryo"/>
                <a:sym typeface="Meiryo"/>
              </a:rPr>
              <a:t>業務フロー/システム改善・スキル向上</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b="1" lang="ja" sz="1200">
                <a:solidFill>
                  <a:schemeClr val="dk1"/>
                </a:solidFill>
                <a:latin typeface="Meiryo"/>
                <a:ea typeface="Meiryo"/>
                <a:cs typeface="Meiryo"/>
                <a:sym typeface="Meiryo"/>
              </a:rPr>
              <a:t>間接成果　</a:t>
            </a:r>
            <a:r>
              <a:rPr lang="ja" sz="1200">
                <a:solidFill>
                  <a:schemeClr val="dk1"/>
                </a:solidFill>
                <a:latin typeface="Meiryo"/>
                <a:ea typeface="Meiryo"/>
                <a:cs typeface="Meiryo"/>
                <a:sym typeface="Meiryo"/>
              </a:rPr>
              <a:t>ゼロ化実施の部分的支援</a:t>
            </a:r>
            <a:endParaRPr sz="1200">
              <a:solidFill>
                <a:schemeClr val="dk1"/>
              </a:solidFill>
              <a:latin typeface="Meiryo"/>
              <a:ea typeface="Meiryo"/>
              <a:cs typeface="Meiryo"/>
              <a:sym typeface="Meiryo"/>
            </a:endParaRPr>
          </a:p>
        </p:txBody>
      </p:sp>
      <p:sp>
        <p:nvSpPr>
          <p:cNvPr id="244" name="Google Shape;244;p25"/>
          <p:cNvSpPr txBox="1"/>
          <p:nvPr/>
        </p:nvSpPr>
        <p:spPr>
          <a:xfrm>
            <a:off x="7131564" y="153275"/>
            <a:ext cx="4190400" cy="369300"/>
          </a:xfrm>
          <a:prstGeom prst="rect">
            <a:avLst/>
          </a:prstGeom>
          <a:solidFill>
            <a:srgbClr val="F3F3F3"/>
          </a:solid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t/>
            </a:r>
            <a:endParaRPr sz="1200">
              <a:solidFill>
                <a:schemeClr val="dk1"/>
              </a:solidFill>
              <a:latin typeface="Meiryo"/>
              <a:ea typeface="Meiryo"/>
              <a:cs typeface="Meiryo"/>
              <a:sym typeface="Meiryo"/>
            </a:endParaRPr>
          </a:p>
        </p:txBody>
      </p:sp>
      <p:sp>
        <p:nvSpPr>
          <p:cNvPr id="245" name="Google Shape;245;p25"/>
          <p:cNvSpPr txBox="1"/>
          <p:nvPr>
            <p:ph idx="1" type="body"/>
          </p:nvPr>
        </p:nvSpPr>
        <p:spPr>
          <a:xfrm>
            <a:off x="4635876" y="540650"/>
            <a:ext cx="4382700" cy="12093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研修内容</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本研修よりスタートし部門を下記４つに分け実施、</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３カ月後の卒業発表で修了とする。</a:t>
            </a:r>
            <a:endParaRPr sz="1200">
              <a:solidFill>
                <a:schemeClr val="dk1"/>
              </a:solidFill>
              <a:latin typeface="Meiryo"/>
              <a:ea typeface="Meiryo"/>
              <a:cs typeface="Meiryo"/>
              <a:sym typeface="Meiryo"/>
            </a:endParaRPr>
          </a:p>
        </p:txBody>
      </p:sp>
      <p:sp>
        <p:nvSpPr>
          <p:cNvPr id="246" name="Google Shape;246;p25"/>
          <p:cNvSpPr txBox="1"/>
          <p:nvPr>
            <p:ph idx="1" type="body"/>
          </p:nvPr>
        </p:nvSpPr>
        <p:spPr>
          <a:xfrm>
            <a:off x="759177" y="2275408"/>
            <a:ext cx="1404600" cy="210600"/>
          </a:xfrm>
          <a:prstGeom prst="rect">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１.概念把握編</a:t>
            </a:r>
            <a:endParaRPr b="1" sz="1000">
              <a:solidFill>
                <a:srgbClr val="434343"/>
              </a:solidFill>
              <a:latin typeface="Meiryo"/>
              <a:ea typeface="Meiryo"/>
              <a:cs typeface="Meiryo"/>
              <a:sym typeface="Meiryo"/>
            </a:endParaRPr>
          </a:p>
        </p:txBody>
      </p:sp>
      <p:sp>
        <p:nvSpPr>
          <p:cNvPr id="247" name="Google Shape;247;p25"/>
          <p:cNvSpPr txBox="1"/>
          <p:nvPr>
            <p:ph idx="1" type="body"/>
          </p:nvPr>
        </p:nvSpPr>
        <p:spPr>
          <a:xfrm>
            <a:off x="759178" y="2573975"/>
            <a:ext cx="1404600" cy="210600"/>
          </a:xfrm>
          <a:prstGeom prst="rect">
            <a:avLst/>
          </a:prstGeom>
          <a:solidFill>
            <a:srgbClr val="6594E1"/>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2.DX計画編</a:t>
            </a:r>
            <a:endParaRPr b="1" sz="1000">
              <a:solidFill>
                <a:srgbClr val="434343"/>
              </a:solidFill>
              <a:latin typeface="Meiryo"/>
              <a:ea typeface="Meiryo"/>
              <a:cs typeface="Meiryo"/>
              <a:sym typeface="Meiryo"/>
            </a:endParaRPr>
          </a:p>
        </p:txBody>
      </p:sp>
      <p:sp>
        <p:nvSpPr>
          <p:cNvPr id="248" name="Google Shape;248;p25"/>
          <p:cNvSpPr txBox="1"/>
          <p:nvPr>
            <p:ph idx="1" type="body"/>
          </p:nvPr>
        </p:nvSpPr>
        <p:spPr>
          <a:xfrm>
            <a:off x="759177" y="2872549"/>
            <a:ext cx="1404600" cy="210600"/>
          </a:xfrm>
          <a:prstGeom prst="rect">
            <a:avLst/>
          </a:prstGeom>
          <a:solidFill>
            <a:srgbClr val="F3F3F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3.システム構築編</a:t>
            </a:r>
            <a:endParaRPr b="1" sz="1000">
              <a:solidFill>
                <a:srgbClr val="434343"/>
              </a:solidFill>
              <a:latin typeface="Meiryo"/>
              <a:ea typeface="Meiryo"/>
              <a:cs typeface="Meiryo"/>
              <a:sym typeface="Meiryo"/>
            </a:endParaRPr>
          </a:p>
        </p:txBody>
      </p:sp>
      <p:sp>
        <p:nvSpPr>
          <p:cNvPr id="249" name="Google Shape;249;p25"/>
          <p:cNvSpPr txBox="1"/>
          <p:nvPr>
            <p:ph idx="1" type="body"/>
          </p:nvPr>
        </p:nvSpPr>
        <p:spPr>
          <a:xfrm>
            <a:off x="759182" y="3171116"/>
            <a:ext cx="1404600" cy="210600"/>
          </a:xfrm>
          <a:prstGeom prst="rect">
            <a:avLst/>
          </a:prstGeom>
          <a:solidFill>
            <a:srgbClr val="F3F3F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４.スキル習得編</a:t>
            </a:r>
            <a:endParaRPr b="1" sz="1000">
              <a:solidFill>
                <a:srgbClr val="434343"/>
              </a:solidFill>
              <a:latin typeface="Meiryo"/>
              <a:ea typeface="Meiryo"/>
              <a:cs typeface="Meiryo"/>
              <a:sym typeface="Meiryo"/>
            </a:endParaRPr>
          </a:p>
        </p:txBody>
      </p:sp>
      <p:sp>
        <p:nvSpPr>
          <p:cNvPr id="250" name="Google Shape;250;p25"/>
          <p:cNvSpPr txBox="1"/>
          <p:nvPr>
            <p:ph idx="1" type="body"/>
          </p:nvPr>
        </p:nvSpPr>
        <p:spPr>
          <a:xfrm>
            <a:off x="2380786" y="2275408"/>
            <a:ext cx="669600" cy="2106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講座</a:t>
            </a:r>
            <a:endParaRPr b="1" sz="900">
              <a:solidFill>
                <a:srgbClr val="434343"/>
              </a:solidFill>
              <a:latin typeface="Meiryo"/>
              <a:ea typeface="Meiryo"/>
              <a:cs typeface="Meiryo"/>
              <a:sym typeface="Meiryo"/>
            </a:endParaRPr>
          </a:p>
        </p:txBody>
      </p:sp>
      <p:sp>
        <p:nvSpPr>
          <p:cNvPr id="251" name="Google Shape;251;p25"/>
          <p:cNvSpPr txBox="1"/>
          <p:nvPr>
            <p:ph idx="1" type="body"/>
          </p:nvPr>
        </p:nvSpPr>
        <p:spPr>
          <a:xfrm>
            <a:off x="3136734" y="2573319"/>
            <a:ext cx="669600" cy="211800"/>
          </a:xfrm>
          <a:prstGeom prst="rect">
            <a:avLst/>
          </a:prstGeom>
          <a:solidFill>
            <a:srgbClr val="6594E1"/>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講座</a:t>
            </a:r>
            <a:endParaRPr b="1" sz="900">
              <a:solidFill>
                <a:srgbClr val="434343"/>
              </a:solidFill>
              <a:latin typeface="Meiryo"/>
              <a:ea typeface="Meiryo"/>
              <a:cs typeface="Meiryo"/>
              <a:sym typeface="Meiryo"/>
            </a:endParaRPr>
          </a:p>
        </p:txBody>
      </p:sp>
      <p:sp>
        <p:nvSpPr>
          <p:cNvPr id="252" name="Google Shape;252;p25"/>
          <p:cNvSpPr txBox="1"/>
          <p:nvPr>
            <p:ph idx="1" type="body"/>
          </p:nvPr>
        </p:nvSpPr>
        <p:spPr>
          <a:xfrm>
            <a:off x="4088621"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計画</a:t>
            </a:r>
            <a:endParaRPr b="1" sz="900">
              <a:solidFill>
                <a:srgbClr val="434343"/>
              </a:solidFill>
              <a:latin typeface="Meiryo"/>
              <a:ea typeface="Meiryo"/>
              <a:cs typeface="Meiryo"/>
              <a:sym typeface="Meiryo"/>
            </a:endParaRPr>
          </a:p>
        </p:txBody>
      </p:sp>
      <p:sp>
        <p:nvSpPr>
          <p:cNvPr id="253" name="Google Shape;253;p25"/>
          <p:cNvSpPr txBox="1"/>
          <p:nvPr>
            <p:ph idx="1" type="body"/>
          </p:nvPr>
        </p:nvSpPr>
        <p:spPr>
          <a:xfrm>
            <a:off x="4637940" y="2872539"/>
            <a:ext cx="21348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システム開発</a:t>
            </a:r>
            <a:endParaRPr b="1" sz="900">
              <a:solidFill>
                <a:srgbClr val="434343"/>
              </a:solidFill>
              <a:latin typeface="Meiryo"/>
              <a:ea typeface="Meiryo"/>
              <a:cs typeface="Meiryo"/>
              <a:sym typeface="Meiryo"/>
            </a:endParaRPr>
          </a:p>
        </p:txBody>
      </p:sp>
      <p:sp>
        <p:nvSpPr>
          <p:cNvPr id="254" name="Google Shape;254;p25"/>
          <p:cNvSpPr txBox="1"/>
          <p:nvPr>
            <p:ph idx="1" type="body"/>
          </p:nvPr>
        </p:nvSpPr>
        <p:spPr>
          <a:xfrm>
            <a:off x="4637812" y="3171104"/>
            <a:ext cx="10149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スキル習得</a:t>
            </a:r>
            <a:endParaRPr b="1" sz="900">
              <a:solidFill>
                <a:srgbClr val="434343"/>
              </a:solidFill>
              <a:latin typeface="Meiryo"/>
              <a:ea typeface="Meiryo"/>
              <a:cs typeface="Meiryo"/>
              <a:sym typeface="Meiryo"/>
            </a:endParaRPr>
          </a:p>
        </p:txBody>
      </p:sp>
      <p:cxnSp>
        <p:nvCxnSpPr>
          <p:cNvPr id="255" name="Google Shape;255;p25"/>
          <p:cNvCxnSpPr>
            <a:stCxn id="250" idx="2"/>
            <a:endCxn id="251" idx="1"/>
          </p:cNvCxnSpPr>
          <p:nvPr/>
        </p:nvCxnSpPr>
        <p:spPr>
          <a:xfrm flipH="1" rot="-5400000">
            <a:off x="2829586" y="2372008"/>
            <a:ext cx="193200" cy="421200"/>
          </a:xfrm>
          <a:prstGeom prst="bentConnector2">
            <a:avLst/>
          </a:prstGeom>
          <a:noFill/>
          <a:ln cap="flat" cmpd="sng" w="9525">
            <a:solidFill>
              <a:srgbClr val="999999"/>
            </a:solidFill>
            <a:prstDash val="solid"/>
            <a:round/>
            <a:headEnd len="med" w="med" type="none"/>
            <a:tailEnd len="med" w="med" type="triangle"/>
          </a:ln>
        </p:spPr>
      </p:cxnSp>
      <p:cxnSp>
        <p:nvCxnSpPr>
          <p:cNvPr id="256" name="Google Shape;256;p25"/>
          <p:cNvCxnSpPr>
            <a:stCxn id="252" idx="2"/>
            <a:endCxn id="253" idx="1"/>
          </p:cNvCxnSpPr>
          <p:nvPr/>
        </p:nvCxnSpPr>
        <p:spPr>
          <a:xfrm flipH="1" rot="-5400000">
            <a:off x="4434071" y="2774469"/>
            <a:ext cx="193200" cy="214500"/>
          </a:xfrm>
          <a:prstGeom prst="bentConnector2">
            <a:avLst/>
          </a:prstGeom>
          <a:noFill/>
          <a:ln cap="flat" cmpd="sng" w="9525">
            <a:solidFill>
              <a:srgbClr val="999999"/>
            </a:solidFill>
            <a:prstDash val="solid"/>
            <a:round/>
            <a:headEnd len="med" w="med" type="none"/>
            <a:tailEnd len="med" w="med" type="triangle"/>
          </a:ln>
        </p:spPr>
      </p:cxnSp>
      <p:cxnSp>
        <p:nvCxnSpPr>
          <p:cNvPr id="257" name="Google Shape;257;p25"/>
          <p:cNvCxnSpPr>
            <a:stCxn id="251" idx="3"/>
            <a:endCxn id="252" idx="1"/>
          </p:cNvCxnSpPr>
          <p:nvPr/>
        </p:nvCxnSpPr>
        <p:spPr>
          <a:xfrm>
            <a:off x="3806334" y="2679219"/>
            <a:ext cx="282300" cy="0"/>
          </a:xfrm>
          <a:prstGeom prst="straightConnector1">
            <a:avLst/>
          </a:prstGeom>
          <a:noFill/>
          <a:ln cap="flat" cmpd="sng" w="9525">
            <a:solidFill>
              <a:srgbClr val="999999"/>
            </a:solidFill>
            <a:prstDash val="solid"/>
            <a:round/>
            <a:headEnd len="med" w="med" type="none"/>
            <a:tailEnd len="med" w="med" type="triangle"/>
          </a:ln>
        </p:spPr>
      </p:cxnSp>
      <p:sp>
        <p:nvSpPr>
          <p:cNvPr id="258" name="Google Shape;258;p25"/>
          <p:cNvSpPr txBox="1"/>
          <p:nvPr>
            <p:ph idx="1" type="body"/>
          </p:nvPr>
        </p:nvSpPr>
        <p:spPr>
          <a:xfrm>
            <a:off x="2280343"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1月</a:t>
            </a:r>
            <a:endParaRPr b="1" sz="900">
              <a:solidFill>
                <a:srgbClr val="434343"/>
              </a:solidFill>
              <a:latin typeface="Meiryo"/>
              <a:ea typeface="Meiryo"/>
              <a:cs typeface="Meiryo"/>
              <a:sym typeface="Meiryo"/>
            </a:endParaRPr>
          </a:p>
        </p:txBody>
      </p:sp>
      <p:sp>
        <p:nvSpPr>
          <p:cNvPr id="259" name="Google Shape;259;p25"/>
          <p:cNvSpPr txBox="1"/>
          <p:nvPr>
            <p:ph idx="1" type="body"/>
          </p:nvPr>
        </p:nvSpPr>
        <p:spPr>
          <a:xfrm>
            <a:off x="3850341"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2月</a:t>
            </a:r>
            <a:endParaRPr b="1" sz="900">
              <a:solidFill>
                <a:srgbClr val="434343"/>
              </a:solidFill>
              <a:latin typeface="Meiryo"/>
              <a:ea typeface="Meiryo"/>
              <a:cs typeface="Meiryo"/>
              <a:sym typeface="Meiryo"/>
            </a:endParaRPr>
          </a:p>
        </p:txBody>
      </p:sp>
      <p:sp>
        <p:nvSpPr>
          <p:cNvPr id="260" name="Google Shape;260;p25"/>
          <p:cNvSpPr txBox="1"/>
          <p:nvPr>
            <p:ph idx="1" type="body"/>
          </p:nvPr>
        </p:nvSpPr>
        <p:spPr>
          <a:xfrm>
            <a:off x="5420338"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3月</a:t>
            </a:r>
            <a:endParaRPr b="1" sz="900">
              <a:solidFill>
                <a:srgbClr val="434343"/>
              </a:solidFill>
              <a:latin typeface="Meiryo"/>
              <a:ea typeface="Meiryo"/>
              <a:cs typeface="Meiryo"/>
              <a:sym typeface="Meiryo"/>
            </a:endParaRPr>
          </a:p>
        </p:txBody>
      </p:sp>
      <p:sp>
        <p:nvSpPr>
          <p:cNvPr id="261" name="Google Shape;261;p25"/>
          <p:cNvSpPr txBox="1"/>
          <p:nvPr>
            <p:ph idx="1" type="body"/>
          </p:nvPr>
        </p:nvSpPr>
        <p:spPr>
          <a:xfrm>
            <a:off x="6990335"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4月</a:t>
            </a:r>
            <a:endParaRPr b="1" sz="900">
              <a:solidFill>
                <a:srgbClr val="434343"/>
              </a:solidFill>
              <a:latin typeface="Meiryo"/>
              <a:ea typeface="Meiryo"/>
              <a:cs typeface="Meiryo"/>
              <a:sym typeface="Meiryo"/>
            </a:endParaRPr>
          </a:p>
        </p:txBody>
      </p:sp>
      <p:sp>
        <p:nvSpPr>
          <p:cNvPr id="262" name="Google Shape;262;p25"/>
          <p:cNvSpPr txBox="1"/>
          <p:nvPr>
            <p:ph idx="1" type="body"/>
          </p:nvPr>
        </p:nvSpPr>
        <p:spPr>
          <a:xfrm>
            <a:off x="6594590"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再計画</a:t>
            </a:r>
            <a:endParaRPr b="1" sz="900">
              <a:solidFill>
                <a:srgbClr val="434343"/>
              </a:solidFill>
              <a:latin typeface="Meiryo"/>
              <a:ea typeface="Meiryo"/>
              <a:cs typeface="Meiryo"/>
              <a:sym typeface="Meiryo"/>
            </a:endParaRPr>
          </a:p>
        </p:txBody>
      </p:sp>
      <p:cxnSp>
        <p:nvCxnSpPr>
          <p:cNvPr id="263" name="Google Shape;263;p25"/>
          <p:cNvCxnSpPr>
            <a:stCxn id="253" idx="3"/>
            <a:endCxn id="262" idx="2"/>
          </p:cNvCxnSpPr>
          <p:nvPr/>
        </p:nvCxnSpPr>
        <p:spPr>
          <a:xfrm flipH="1" rot="10800000">
            <a:off x="6772740" y="2785239"/>
            <a:ext cx="156600" cy="193200"/>
          </a:xfrm>
          <a:prstGeom prst="bentConnector2">
            <a:avLst/>
          </a:prstGeom>
          <a:noFill/>
          <a:ln cap="flat" cmpd="sng" w="9525">
            <a:solidFill>
              <a:srgbClr val="999999"/>
            </a:solidFill>
            <a:prstDash val="solid"/>
            <a:round/>
            <a:headEnd len="med" w="med" type="none"/>
            <a:tailEnd len="med" w="med" type="triangle"/>
          </a:ln>
        </p:spPr>
      </p:cxnSp>
      <p:sp>
        <p:nvSpPr>
          <p:cNvPr id="264" name="Google Shape;264;p25"/>
          <p:cNvSpPr txBox="1"/>
          <p:nvPr>
            <p:ph idx="1" type="body"/>
          </p:nvPr>
        </p:nvSpPr>
        <p:spPr>
          <a:xfrm>
            <a:off x="5117220" y="2573973"/>
            <a:ext cx="11184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グループ分け</a:t>
            </a:r>
            <a:endParaRPr b="1" sz="900">
              <a:solidFill>
                <a:srgbClr val="434343"/>
              </a:solidFill>
              <a:latin typeface="Meiryo"/>
              <a:ea typeface="Meiryo"/>
              <a:cs typeface="Meiryo"/>
              <a:sym typeface="Meiryo"/>
            </a:endParaRPr>
          </a:p>
        </p:txBody>
      </p:sp>
      <p:cxnSp>
        <p:nvCxnSpPr>
          <p:cNvPr id="265" name="Google Shape;265;p25"/>
          <p:cNvCxnSpPr>
            <a:stCxn id="252" idx="3"/>
            <a:endCxn id="264" idx="1"/>
          </p:cNvCxnSpPr>
          <p:nvPr/>
        </p:nvCxnSpPr>
        <p:spPr>
          <a:xfrm>
            <a:off x="4758221" y="2679219"/>
            <a:ext cx="359100" cy="600"/>
          </a:xfrm>
          <a:prstGeom prst="straightConnector1">
            <a:avLst/>
          </a:prstGeom>
          <a:noFill/>
          <a:ln cap="flat" cmpd="sng" w="9525">
            <a:solidFill>
              <a:srgbClr val="999999"/>
            </a:solidFill>
            <a:prstDash val="solid"/>
            <a:round/>
            <a:headEnd len="med" w="med" type="none"/>
            <a:tailEnd len="med" w="med" type="triangle"/>
          </a:ln>
        </p:spPr>
      </p:cxnSp>
      <p:cxnSp>
        <p:nvCxnSpPr>
          <p:cNvPr id="266" name="Google Shape;266;p25"/>
          <p:cNvCxnSpPr>
            <a:stCxn id="264" idx="3"/>
            <a:endCxn id="262" idx="1"/>
          </p:cNvCxnSpPr>
          <p:nvPr/>
        </p:nvCxnSpPr>
        <p:spPr>
          <a:xfrm flipH="1" rot="10800000">
            <a:off x="6235620" y="2679273"/>
            <a:ext cx="359100" cy="600"/>
          </a:xfrm>
          <a:prstGeom prst="straightConnector1">
            <a:avLst/>
          </a:prstGeom>
          <a:noFill/>
          <a:ln cap="flat" cmpd="sng" w="9525">
            <a:solidFill>
              <a:srgbClr val="999999"/>
            </a:solidFill>
            <a:prstDash val="solid"/>
            <a:round/>
            <a:headEnd len="med" w="med" type="none"/>
            <a:tailEnd len="med" w="med" type="triangle"/>
          </a:ln>
        </p:spPr>
      </p:cxnSp>
      <p:cxnSp>
        <p:nvCxnSpPr>
          <p:cNvPr id="267" name="Google Shape;267;p25"/>
          <p:cNvCxnSpPr>
            <a:stCxn id="262" idx="0"/>
            <a:endCxn id="252" idx="0"/>
          </p:cNvCxnSpPr>
          <p:nvPr/>
        </p:nvCxnSpPr>
        <p:spPr>
          <a:xfrm rot="5400000">
            <a:off x="5676140" y="1320669"/>
            <a:ext cx="600" cy="2505900"/>
          </a:xfrm>
          <a:prstGeom prst="bentConnector3">
            <a:avLst>
              <a:gd fmla="val -39687500" name="adj1"/>
            </a:avLst>
          </a:prstGeom>
          <a:noFill/>
          <a:ln cap="flat" cmpd="sng" w="9525">
            <a:solidFill>
              <a:srgbClr val="999999"/>
            </a:solidFill>
            <a:prstDash val="solid"/>
            <a:round/>
            <a:headEnd len="med" w="med" type="none"/>
            <a:tailEnd len="med" w="med" type="triangle"/>
          </a:ln>
        </p:spPr>
      </p:cxnSp>
      <p:cxnSp>
        <p:nvCxnSpPr>
          <p:cNvPr id="268" name="Google Shape;268;p25"/>
          <p:cNvCxnSpPr/>
          <p:nvPr/>
        </p:nvCxnSpPr>
        <p:spPr>
          <a:xfrm flipH="1">
            <a:off x="5078819" y="3086697"/>
            <a:ext cx="2100" cy="83400"/>
          </a:xfrm>
          <a:prstGeom prst="straightConnector1">
            <a:avLst/>
          </a:prstGeom>
          <a:noFill/>
          <a:ln cap="flat" cmpd="sng" w="9525">
            <a:solidFill>
              <a:srgbClr val="999999"/>
            </a:solidFill>
            <a:prstDash val="solid"/>
            <a:round/>
            <a:headEnd len="med" w="med" type="none"/>
            <a:tailEnd len="med" w="med" type="triangle"/>
          </a:ln>
        </p:spPr>
      </p:cxnSp>
      <p:cxnSp>
        <p:nvCxnSpPr>
          <p:cNvPr id="269" name="Google Shape;269;p25"/>
          <p:cNvCxnSpPr/>
          <p:nvPr/>
        </p:nvCxnSpPr>
        <p:spPr>
          <a:xfrm flipH="1">
            <a:off x="5264056" y="3086125"/>
            <a:ext cx="3300" cy="84600"/>
          </a:xfrm>
          <a:prstGeom prst="straightConnector1">
            <a:avLst/>
          </a:prstGeom>
          <a:noFill/>
          <a:ln cap="flat" cmpd="sng" w="9525">
            <a:solidFill>
              <a:srgbClr val="999999"/>
            </a:solidFill>
            <a:prstDash val="solid"/>
            <a:round/>
            <a:headEnd len="med" w="med" type="triangle"/>
            <a:tailEnd len="med" w="med" type="none"/>
          </a:ln>
        </p:spPr>
      </p:cxnSp>
      <p:sp>
        <p:nvSpPr>
          <p:cNvPr id="270" name="Google Shape;270;p25"/>
          <p:cNvSpPr txBox="1"/>
          <p:nvPr>
            <p:ph idx="1" type="body"/>
          </p:nvPr>
        </p:nvSpPr>
        <p:spPr>
          <a:xfrm>
            <a:off x="5757679" y="3171758"/>
            <a:ext cx="10149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キャンプ</a:t>
            </a:r>
            <a:endParaRPr b="1" sz="900">
              <a:solidFill>
                <a:srgbClr val="434343"/>
              </a:solidFill>
              <a:latin typeface="Meiryo"/>
              <a:ea typeface="Meiryo"/>
              <a:cs typeface="Meiryo"/>
              <a:sym typeface="Meiryo"/>
            </a:endParaRPr>
          </a:p>
        </p:txBody>
      </p:sp>
      <p:cxnSp>
        <p:nvCxnSpPr>
          <p:cNvPr id="271" name="Google Shape;271;p25"/>
          <p:cNvCxnSpPr/>
          <p:nvPr/>
        </p:nvCxnSpPr>
        <p:spPr>
          <a:xfrm flipH="1">
            <a:off x="6177817" y="3086697"/>
            <a:ext cx="2100" cy="83400"/>
          </a:xfrm>
          <a:prstGeom prst="straightConnector1">
            <a:avLst/>
          </a:prstGeom>
          <a:noFill/>
          <a:ln cap="flat" cmpd="sng" w="9525">
            <a:solidFill>
              <a:srgbClr val="999999"/>
            </a:solidFill>
            <a:prstDash val="solid"/>
            <a:round/>
            <a:headEnd len="med" w="med" type="none"/>
            <a:tailEnd len="med" w="med" type="triangle"/>
          </a:ln>
        </p:spPr>
      </p:cxnSp>
      <p:cxnSp>
        <p:nvCxnSpPr>
          <p:cNvPr id="272" name="Google Shape;272;p25"/>
          <p:cNvCxnSpPr/>
          <p:nvPr/>
        </p:nvCxnSpPr>
        <p:spPr>
          <a:xfrm flipH="1">
            <a:off x="6363054" y="3086125"/>
            <a:ext cx="3300" cy="84600"/>
          </a:xfrm>
          <a:prstGeom prst="straightConnector1">
            <a:avLst/>
          </a:prstGeom>
          <a:noFill/>
          <a:ln cap="flat" cmpd="sng" w="9525">
            <a:solidFill>
              <a:srgbClr val="999999"/>
            </a:solidFill>
            <a:prstDash val="solid"/>
            <a:round/>
            <a:headEnd len="med" w="med" type="triangle"/>
            <a:tailEnd len="med" w="med" type="none"/>
          </a:ln>
        </p:spPr>
      </p:cxnSp>
      <p:sp>
        <p:nvSpPr>
          <p:cNvPr id="273" name="Google Shape;273;p25"/>
          <p:cNvSpPr txBox="1"/>
          <p:nvPr>
            <p:ph idx="1" type="body"/>
          </p:nvPr>
        </p:nvSpPr>
        <p:spPr>
          <a:xfrm>
            <a:off x="7492523" y="2275408"/>
            <a:ext cx="508500" cy="11082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0"/>
              </a:spcAft>
              <a:buNone/>
            </a:pPr>
            <a:r>
              <a:rPr b="1" lang="ja" sz="900">
                <a:solidFill>
                  <a:srgbClr val="434343"/>
                </a:solidFill>
                <a:latin typeface="Meiryo"/>
                <a:ea typeface="Meiryo"/>
                <a:cs typeface="Meiryo"/>
                <a:sym typeface="Meiryo"/>
              </a:rPr>
              <a:t>発</a:t>
            </a:r>
            <a:endParaRPr b="1" sz="900">
              <a:solidFill>
                <a:srgbClr val="434343"/>
              </a:solidFill>
              <a:latin typeface="Meiryo"/>
              <a:ea typeface="Meiryo"/>
              <a:cs typeface="Meiryo"/>
              <a:sym typeface="Meiryo"/>
            </a:endParaRPr>
          </a:p>
          <a:p>
            <a:pPr indent="0" lvl="0" marL="0" rtl="0" algn="ctr">
              <a:lnSpc>
                <a:spcPct val="140000"/>
              </a:lnSpc>
              <a:spcBef>
                <a:spcPts val="1200"/>
              </a:spcBef>
              <a:spcAft>
                <a:spcPts val="1200"/>
              </a:spcAft>
              <a:buNone/>
            </a:pPr>
            <a:r>
              <a:rPr b="1" lang="ja" sz="900">
                <a:solidFill>
                  <a:srgbClr val="434343"/>
                </a:solidFill>
                <a:latin typeface="Meiryo"/>
                <a:ea typeface="Meiryo"/>
                <a:cs typeface="Meiryo"/>
                <a:sym typeface="Meiryo"/>
              </a:rPr>
              <a:t>表</a:t>
            </a:r>
            <a:endParaRPr b="1" sz="900">
              <a:solidFill>
                <a:srgbClr val="434343"/>
              </a:solidFill>
              <a:latin typeface="Meiryo"/>
              <a:ea typeface="Meiryo"/>
              <a:cs typeface="Meiryo"/>
              <a:sym typeface="Meiryo"/>
            </a:endParaRPr>
          </a:p>
        </p:txBody>
      </p:sp>
      <p:sp>
        <p:nvSpPr>
          <p:cNvPr id="274" name="Google Shape;274;p25"/>
          <p:cNvSpPr txBox="1"/>
          <p:nvPr>
            <p:ph idx="1" type="body"/>
          </p:nvPr>
        </p:nvSpPr>
        <p:spPr>
          <a:xfrm>
            <a:off x="111713" y="3564800"/>
            <a:ext cx="4464900" cy="13284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b="1" lang="ja" sz="1500" u="sng">
                <a:solidFill>
                  <a:schemeClr val="dk1"/>
                </a:solidFill>
                <a:latin typeface="Meiryo"/>
                <a:ea typeface="Meiryo"/>
                <a:cs typeface="Meiryo"/>
                <a:sym typeface="Meiryo"/>
              </a:rPr>
              <a:t>「１.</a:t>
            </a:r>
            <a:r>
              <a:rPr b="1" lang="ja" sz="1500" u="sng">
                <a:solidFill>
                  <a:schemeClr val="dk1"/>
                </a:solidFill>
                <a:latin typeface="Meiryo"/>
                <a:ea typeface="Meiryo"/>
                <a:cs typeface="Meiryo"/>
                <a:sym typeface="Meiryo"/>
              </a:rPr>
              <a:t>計画立案</a:t>
            </a:r>
            <a:r>
              <a:rPr b="1" lang="ja" sz="1500" u="sng">
                <a:solidFill>
                  <a:schemeClr val="dk1"/>
                </a:solidFill>
                <a:latin typeface="Meiryo"/>
                <a:ea typeface="Meiryo"/>
                <a:cs typeface="Meiryo"/>
                <a:sym typeface="Meiryo"/>
              </a:rPr>
              <a:t>編」研修終了時の状態目標</a:t>
            </a:r>
            <a:endParaRPr sz="1500" u="sng">
              <a:solidFill>
                <a:schemeClr val="dk1"/>
              </a:solidFill>
              <a:latin typeface="Meiryo"/>
              <a:ea typeface="Meiryo"/>
              <a:cs typeface="Meiryo"/>
              <a:sym typeface="Meiryo"/>
            </a:endParaRPr>
          </a:p>
          <a:p>
            <a:pPr indent="0" lvl="0" marL="0" rtl="0" algn="l">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①DX</a:t>
            </a:r>
            <a:r>
              <a:rPr lang="ja" sz="1200">
                <a:solidFill>
                  <a:schemeClr val="dk1"/>
                </a:solidFill>
                <a:latin typeface="Meiryo"/>
                <a:ea typeface="Meiryo"/>
                <a:cs typeface="Meiryo"/>
                <a:sym typeface="Meiryo"/>
              </a:rPr>
              <a:t>計画シートの書き方がわかった</a:t>
            </a:r>
            <a:endParaRPr sz="1200">
              <a:solidFill>
                <a:schemeClr val="dk1"/>
              </a:solidFill>
              <a:latin typeface="Meiryo"/>
              <a:ea typeface="Meiryo"/>
              <a:cs typeface="Meiryo"/>
              <a:sym typeface="Meiryo"/>
            </a:endParaRPr>
          </a:p>
          <a:p>
            <a:pPr indent="0" lvl="0" marL="0" rtl="0" algn="l">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②DX</a:t>
            </a:r>
            <a:r>
              <a:rPr lang="ja" sz="1200">
                <a:solidFill>
                  <a:schemeClr val="dk1"/>
                </a:solidFill>
                <a:latin typeface="Meiryo"/>
                <a:ea typeface="Meiryo"/>
                <a:cs typeface="Meiryo"/>
                <a:sym typeface="Meiryo"/>
              </a:rPr>
              <a:t>計画の考え方がわかった</a:t>
            </a:r>
            <a:endParaRPr sz="1200">
              <a:solidFill>
                <a:schemeClr val="dk1"/>
              </a:solidFill>
              <a:latin typeface="Meiryo"/>
              <a:ea typeface="Meiryo"/>
              <a:cs typeface="Meiryo"/>
              <a:sym typeface="Meiryo"/>
            </a:endParaRPr>
          </a:p>
          <a:p>
            <a:pPr indent="0" lvl="0" marL="0" rtl="0" algn="l">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③DX</a:t>
            </a:r>
            <a:endParaRPr b="1" sz="1400" u="sng">
              <a:solidFill>
                <a:schemeClr val="dk1"/>
              </a:solidFill>
              <a:latin typeface="Meiryo"/>
              <a:ea typeface="Meiryo"/>
              <a:cs typeface="Meiryo"/>
              <a:sym typeface="Meiryo"/>
            </a:endParaRPr>
          </a:p>
        </p:txBody>
      </p:sp>
      <p:sp>
        <p:nvSpPr>
          <p:cNvPr id="275" name="Google Shape;275;p25"/>
          <p:cNvSpPr txBox="1"/>
          <p:nvPr>
            <p:ph idx="1" type="body"/>
          </p:nvPr>
        </p:nvSpPr>
        <p:spPr>
          <a:xfrm>
            <a:off x="4649578" y="3564799"/>
            <a:ext cx="4382700" cy="13284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宿題</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a:t>
            </a:r>
            <a:r>
              <a:rPr lang="ja" sz="1200">
                <a:solidFill>
                  <a:schemeClr val="dk1"/>
                </a:solidFill>
                <a:latin typeface="Meiryo"/>
                <a:ea typeface="Meiryo"/>
                <a:cs typeface="Meiryo"/>
                <a:sym typeface="Meiryo"/>
              </a:rPr>
              <a:t>アンケートの記入</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・DX計画シートの作成</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・DX計画に関する面談設定</a:t>
            </a:r>
            <a:endParaRPr sz="1200">
              <a:solidFill>
                <a:schemeClr val="dk1"/>
              </a:solidFill>
              <a:latin typeface="Meiryo"/>
              <a:ea typeface="Meiryo"/>
              <a:cs typeface="Meiryo"/>
              <a:sym typeface="Meiry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6"/>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３．ミノマワリDXって何？　やること</a:t>
            </a:r>
            <a:endParaRPr>
              <a:latin typeface="Meiryo"/>
              <a:ea typeface="Meiryo"/>
              <a:cs typeface="Meiryo"/>
              <a:sym typeface="Meiryo"/>
            </a:endParaRPr>
          </a:p>
        </p:txBody>
      </p:sp>
      <p:sp>
        <p:nvSpPr>
          <p:cNvPr id="281" name="Google Shape;281;p26"/>
          <p:cNvSpPr/>
          <p:nvPr/>
        </p:nvSpPr>
        <p:spPr>
          <a:xfrm>
            <a:off x="8003600" y="71100"/>
            <a:ext cx="1049100" cy="301800"/>
          </a:xfrm>
          <a:prstGeom prst="roundRect">
            <a:avLst>
              <a:gd fmla="val 16667" name="adj"/>
            </a:avLst>
          </a:prstGeom>
          <a:solidFill>
            <a:schemeClr val="lt1"/>
          </a:solid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solidFill>
                  <a:srgbClr val="BF9000"/>
                </a:solidFill>
                <a:latin typeface="Meiryo"/>
                <a:ea typeface="Meiryo"/>
                <a:cs typeface="Meiryo"/>
                <a:sym typeface="Meiryo"/>
              </a:rPr>
              <a:t>＃研修の目的</a:t>
            </a:r>
            <a:endParaRPr sz="1000">
              <a:solidFill>
                <a:srgbClr val="BF9000"/>
              </a:solidFill>
            </a:endParaRPr>
          </a:p>
        </p:txBody>
      </p:sp>
      <p:sp>
        <p:nvSpPr>
          <p:cNvPr id="282" name="Google Shape;282;p26"/>
          <p:cNvSpPr txBox="1"/>
          <p:nvPr/>
        </p:nvSpPr>
        <p:spPr>
          <a:xfrm>
            <a:off x="228600" y="652625"/>
            <a:ext cx="8478900" cy="55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ja" sz="2400">
                <a:solidFill>
                  <a:schemeClr val="dk1"/>
                </a:solidFill>
              </a:rPr>
              <a:t>ミノマワリDX</a:t>
            </a:r>
            <a:r>
              <a:rPr b="1" lang="ja" sz="2400">
                <a:solidFill>
                  <a:schemeClr val="dk1"/>
                </a:solidFill>
              </a:rPr>
              <a:t>計画の進め方</a:t>
            </a:r>
            <a:endParaRPr b="1" sz="2400">
              <a:solidFill>
                <a:schemeClr val="dk1"/>
              </a:solidFill>
            </a:endParaRPr>
          </a:p>
        </p:txBody>
      </p:sp>
      <p:sp>
        <p:nvSpPr>
          <p:cNvPr id="283" name="Google Shape;283;p26"/>
          <p:cNvSpPr txBox="1"/>
          <p:nvPr/>
        </p:nvSpPr>
        <p:spPr>
          <a:xfrm>
            <a:off x="152400" y="2309975"/>
            <a:ext cx="1629000" cy="7563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既存業務整理</a:t>
            </a:r>
            <a:endParaRPr>
              <a:solidFill>
                <a:schemeClr val="dk1"/>
              </a:solidFill>
              <a:highlight>
                <a:schemeClr val="accent6"/>
              </a:highlight>
            </a:endParaRPr>
          </a:p>
        </p:txBody>
      </p:sp>
      <p:sp>
        <p:nvSpPr>
          <p:cNvPr id="284" name="Google Shape;284;p26"/>
          <p:cNvSpPr txBox="1"/>
          <p:nvPr/>
        </p:nvSpPr>
        <p:spPr>
          <a:xfrm>
            <a:off x="1951104" y="2309975"/>
            <a:ext cx="1629000" cy="7563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個人の目的設定</a:t>
            </a:r>
            <a:endParaRPr>
              <a:solidFill>
                <a:schemeClr val="dk1"/>
              </a:solidFill>
              <a:highlight>
                <a:schemeClr val="accent6"/>
              </a:highlight>
            </a:endParaRPr>
          </a:p>
        </p:txBody>
      </p:sp>
      <p:sp>
        <p:nvSpPr>
          <p:cNvPr id="285" name="Google Shape;285;p26"/>
          <p:cNvSpPr txBox="1"/>
          <p:nvPr/>
        </p:nvSpPr>
        <p:spPr>
          <a:xfrm>
            <a:off x="3749800" y="2309975"/>
            <a:ext cx="1629000" cy="7563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改善策立案</a:t>
            </a:r>
            <a:endParaRPr>
              <a:solidFill>
                <a:schemeClr val="dk1"/>
              </a:solidFill>
              <a:highlight>
                <a:schemeClr val="accent6"/>
              </a:highlight>
            </a:endParaRPr>
          </a:p>
        </p:txBody>
      </p:sp>
      <p:sp>
        <p:nvSpPr>
          <p:cNvPr id="286" name="Google Shape;286;p26"/>
          <p:cNvSpPr txBox="1"/>
          <p:nvPr/>
        </p:nvSpPr>
        <p:spPr>
          <a:xfrm>
            <a:off x="5548500" y="2309975"/>
            <a:ext cx="1629000" cy="7563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DX対象決定</a:t>
            </a:r>
            <a:endParaRPr>
              <a:solidFill>
                <a:schemeClr val="dk1"/>
              </a:solidFill>
              <a:highlight>
                <a:schemeClr val="accent6"/>
              </a:highlight>
            </a:endParaRPr>
          </a:p>
        </p:txBody>
      </p:sp>
      <p:sp>
        <p:nvSpPr>
          <p:cNvPr id="287" name="Google Shape;287;p26"/>
          <p:cNvSpPr txBox="1"/>
          <p:nvPr/>
        </p:nvSpPr>
        <p:spPr>
          <a:xfrm>
            <a:off x="7347225" y="2309975"/>
            <a:ext cx="1629000" cy="7563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改善策の具体化</a:t>
            </a:r>
            <a:endParaRPr b="1">
              <a:solidFill>
                <a:schemeClr val="dk1"/>
              </a:solidFill>
            </a:endParaRPr>
          </a:p>
        </p:txBody>
      </p:sp>
      <p:sp>
        <p:nvSpPr>
          <p:cNvPr id="288" name="Google Shape;288;p26"/>
          <p:cNvSpPr/>
          <p:nvPr/>
        </p:nvSpPr>
        <p:spPr>
          <a:xfrm rot="5400000">
            <a:off x="1693600" y="2632461"/>
            <a:ext cx="3453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9" name="Google Shape;289;p26"/>
          <p:cNvSpPr/>
          <p:nvPr/>
        </p:nvSpPr>
        <p:spPr>
          <a:xfrm rot="5400000">
            <a:off x="3492300" y="2632461"/>
            <a:ext cx="3453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0" name="Google Shape;290;p26"/>
          <p:cNvSpPr/>
          <p:nvPr/>
        </p:nvSpPr>
        <p:spPr>
          <a:xfrm rot="5400000">
            <a:off x="5291000" y="2632461"/>
            <a:ext cx="3453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1" name="Google Shape;291;p26"/>
          <p:cNvSpPr/>
          <p:nvPr/>
        </p:nvSpPr>
        <p:spPr>
          <a:xfrm rot="5400000">
            <a:off x="7089713" y="2632461"/>
            <a:ext cx="3453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7"/>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３．ミノマワリDXって何？　やること</a:t>
            </a:r>
            <a:endParaRPr>
              <a:latin typeface="Meiryo"/>
              <a:ea typeface="Meiryo"/>
              <a:cs typeface="Meiryo"/>
              <a:sym typeface="Meiryo"/>
            </a:endParaRPr>
          </a:p>
        </p:txBody>
      </p:sp>
      <p:sp>
        <p:nvSpPr>
          <p:cNvPr id="297" name="Google Shape;297;p27"/>
          <p:cNvSpPr txBox="1"/>
          <p:nvPr/>
        </p:nvSpPr>
        <p:spPr>
          <a:xfrm>
            <a:off x="152400" y="557375"/>
            <a:ext cx="1629000" cy="444000"/>
          </a:xfrm>
          <a:prstGeom prst="rect">
            <a:avLst/>
          </a:prstGeom>
          <a:solidFill>
            <a:srgbClr val="6594E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既存業務整理</a:t>
            </a:r>
            <a:endParaRPr>
              <a:solidFill>
                <a:schemeClr val="dk1"/>
              </a:solidFill>
              <a:highlight>
                <a:schemeClr val="accent6"/>
              </a:highlight>
            </a:endParaRPr>
          </a:p>
        </p:txBody>
      </p:sp>
      <p:sp>
        <p:nvSpPr>
          <p:cNvPr id="298" name="Google Shape;298;p27"/>
          <p:cNvSpPr txBox="1"/>
          <p:nvPr/>
        </p:nvSpPr>
        <p:spPr>
          <a:xfrm>
            <a:off x="1951104" y="557375"/>
            <a:ext cx="1629000" cy="4440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個人の目的設定</a:t>
            </a:r>
            <a:endParaRPr>
              <a:solidFill>
                <a:schemeClr val="dk1"/>
              </a:solidFill>
              <a:highlight>
                <a:schemeClr val="accent6"/>
              </a:highlight>
            </a:endParaRPr>
          </a:p>
        </p:txBody>
      </p:sp>
      <p:sp>
        <p:nvSpPr>
          <p:cNvPr id="299" name="Google Shape;299;p27"/>
          <p:cNvSpPr txBox="1"/>
          <p:nvPr/>
        </p:nvSpPr>
        <p:spPr>
          <a:xfrm>
            <a:off x="3749800" y="557375"/>
            <a:ext cx="1629000" cy="4440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改善策立案</a:t>
            </a:r>
            <a:endParaRPr>
              <a:solidFill>
                <a:schemeClr val="dk1"/>
              </a:solidFill>
              <a:highlight>
                <a:schemeClr val="accent6"/>
              </a:highlight>
            </a:endParaRPr>
          </a:p>
        </p:txBody>
      </p:sp>
      <p:sp>
        <p:nvSpPr>
          <p:cNvPr id="300" name="Google Shape;300;p27"/>
          <p:cNvSpPr txBox="1"/>
          <p:nvPr/>
        </p:nvSpPr>
        <p:spPr>
          <a:xfrm>
            <a:off x="5548500" y="557375"/>
            <a:ext cx="1629000" cy="4440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DX対象決定</a:t>
            </a:r>
            <a:endParaRPr>
              <a:solidFill>
                <a:schemeClr val="dk1"/>
              </a:solidFill>
              <a:highlight>
                <a:schemeClr val="accent6"/>
              </a:highlight>
            </a:endParaRPr>
          </a:p>
        </p:txBody>
      </p:sp>
      <p:sp>
        <p:nvSpPr>
          <p:cNvPr id="301" name="Google Shape;301;p27"/>
          <p:cNvSpPr txBox="1"/>
          <p:nvPr/>
        </p:nvSpPr>
        <p:spPr>
          <a:xfrm>
            <a:off x="7347225" y="557375"/>
            <a:ext cx="1629000" cy="4440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改善策の具体化</a:t>
            </a:r>
            <a:endParaRPr b="1">
              <a:solidFill>
                <a:schemeClr val="dk1"/>
              </a:solidFill>
            </a:endParaRPr>
          </a:p>
        </p:txBody>
      </p:sp>
      <p:sp>
        <p:nvSpPr>
          <p:cNvPr id="302" name="Google Shape;302;p27"/>
          <p:cNvSpPr/>
          <p:nvPr/>
        </p:nvSpPr>
        <p:spPr>
          <a:xfrm rot="5400000">
            <a:off x="1764850" y="723759"/>
            <a:ext cx="2028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3" name="Google Shape;303;p27"/>
          <p:cNvSpPr/>
          <p:nvPr/>
        </p:nvSpPr>
        <p:spPr>
          <a:xfrm rot="5400000">
            <a:off x="3563550" y="723759"/>
            <a:ext cx="2028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4" name="Google Shape;304;p27"/>
          <p:cNvSpPr/>
          <p:nvPr/>
        </p:nvSpPr>
        <p:spPr>
          <a:xfrm rot="5400000">
            <a:off x="5362250" y="723759"/>
            <a:ext cx="2028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5" name="Google Shape;305;p27"/>
          <p:cNvSpPr/>
          <p:nvPr/>
        </p:nvSpPr>
        <p:spPr>
          <a:xfrm rot="5400000">
            <a:off x="7160963" y="723759"/>
            <a:ext cx="2028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idx="1" type="body"/>
          </p:nvPr>
        </p:nvSpPr>
        <p:spPr>
          <a:xfrm>
            <a:off x="107149" y="1857564"/>
            <a:ext cx="8911500" cy="16221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1200"/>
              </a:spcAft>
              <a:buClr>
                <a:schemeClr val="dk1"/>
              </a:buClr>
              <a:buSzPts val="1100"/>
              <a:buFont typeface="Arial"/>
              <a:buNone/>
            </a:pPr>
            <a:r>
              <a:rPr b="1" lang="ja" sz="1400" u="sng">
                <a:solidFill>
                  <a:schemeClr val="dk1"/>
                </a:solidFill>
                <a:latin typeface="Meiryo"/>
                <a:ea typeface="Meiryo"/>
                <a:cs typeface="Meiryo"/>
                <a:sym typeface="Meiryo"/>
              </a:rPr>
              <a:t>スケジュール</a:t>
            </a:r>
            <a:endParaRPr sz="1100">
              <a:solidFill>
                <a:schemeClr val="dk1"/>
              </a:solidFill>
              <a:latin typeface="Meiryo"/>
              <a:ea typeface="Meiryo"/>
              <a:cs typeface="Meiryo"/>
              <a:sym typeface="Meiryo"/>
            </a:endParaRPr>
          </a:p>
        </p:txBody>
      </p:sp>
      <p:sp>
        <p:nvSpPr>
          <p:cNvPr id="61" name="Google Shape;61;p14"/>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１．本</a:t>
            </a:r>
            <a:r>
              <a:rPr b="1" lang="ja" sz="1600">
                <a:latin typeface="Meiryo"/>
                <a:ea typeface="Meiryo"/>
                <a:cs typeface="Meiryo"/>
                <a:sym typeface="Meiryo"/>
              </a:rPr>
              <a:t>研修「概念把握編」の要約</a:t>
            </a:r>
            <a:endParaRPr>
              <a:latin typeface="Meiryo"/>
              <a:ea typeface="Meiryo"/>
              <a:cs typeface="Meiryo"/>
              <a:sym typeface="Meiryo"/>
            </a:endParaRPr>
          </a:p>
        </p:txBody>
      </p:sp>
      <p:sp>
        <p:nvSpPr>
          <p:cNvPr id="62" name="Google Shape;62;p14"/>
          <p:cNvSpPr txBox="1"/>
          <p:nvPr>
            <p:ph idx="1" type="body"/>
          </p:nvPr>
        </p:nvSpPr>
        <p:spPr>
          <a:xfrm>
            <a:off x="107175" y="540650"/>
            <a:ext cx="4464900" cy="12093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ミノマワリDXの目的設定</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b="1" lang="ja" sz="1200">
                <a:solidFill>
                  <a:schemeClr val="dk1"/>
                </a:solidFill>
                <a:latin typeface="Meiryo"/>
                <a:ea typeface="Meiryo"/>
                <a:cs typeface="Meiryo"/>
                <a:sym typeface="Meiryo"/>
              </a:rPr>
              <a:t>　　</a:t>
            </a:r>
            <a:r>
              <a:rPr b="1" lang="ja" sz="1200">
                <a:solidFill>
                  <a:schemeClr val="dk1"/>
                </a:solidFill>
                <a:latin typeface="Meiryo"/>
                <a:ea typeface="Meiryo"/>
                <a:cs typeface="Meiryo"/>
                <a:sym typeface="Meiryo"/>
              </a:rPr>
              <a:t>目的</a:t>
            </a:r>
            <a:r>
              <a:rPr lang="ja" sz="1200">
                <a:solidFill>
                  <a:schemeClr val="dk1"/>
                </a:solidFill>
                <a:latin typeface="Meiryo"/>
                <a:ea typeface="Meiryo"/>
                <a:cs typeface="Meiryo"/>
                <a:sym typeface="Meiryo"/>
              </a:rPr>
              <a:t>　身の回り業務を改善し余力を創出</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b="1" lang="ja" sz="1200">
                <a:solidFill>
                  <a:schemeClr val="dk1"/>
                </a:solidFill>
                <a:latin typeface="Meiryo"/>
                <a:ea typeface="Meiryo"/>
                <a:cs typeface="Meiryo"/>
                <a:sym typeface="Meiryo"/>
              </a:rPr>
              <a:t>想定成果　</a:t>
            </a:r>
            <a:r>
              <a:rPr lang="ja" sz="1200">
                <a:solidFill>
                  <a:schemeClr val="dk1"/>
                </a:solidFill>
                <a:latin typeface="Meiryo"/>
                <a:ea typeface="Meiryo"/>
                <a:cs typeface="Meiryo"/>
                <a:sym typeface="Meiryo"/>
              </a:rPr>
              <a:t>業務フロー/システム改善・スキル向上</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b="1" lang="ja" sz="1200">
                <a:solidFill>
                  <a:schemeClr val="dk1"/>
                </a:solidFill>
                <a:latin typeface="Meiryo"/>
                <a:ea typeface="Meiryo"/>
                <a:cs typeface="Meiryo"/>
                <a:sym typeface="Meiryo"/>
              </a:rPr>
              <a:t>間接成果　</a:t>
            </a:r>
            <a:r>
              <a:rPr lang="ja" sz="1200">
                <a:solidFill>
                  <a:schemeClr val="dk1"/>
                </a:solidFill>
                <a:latin typeface="Meiryo"/>
                <a:ea typeface="Meiryo"/>
                <a:cs typeface="Meiryo"/>
                <a:sym typeface="Meiryo"/>
              </a:rPr>
              <a:t>ゼロ化実施の部分的支援</a:t>
            </a:r>
            <a:endParaRPr sz="1200">
              <a:solidFill>
                <a:schemeClr val="dk1"/>
              </a:solidFill>
              <a:latin typeface="Meiryo"/>
              <a:ea typeface="Meiryo"/>
              <a:cs typeface="Meiryo"/>
              <a:sym typeface="Meiryo"/>
            </a:endParaRPr>
          </a:p>
        </p:txBody>
      </p:sp>
      <p:sp>
        <p:nvSpPr>
          <p:cNvPr id="63" name="Google Shape;63;p14"/>
          <p:cNvSpPr txBox="1"/>
          <p:nvPr/>
        </p:nvSpPr>
        <p:spPr>
          <a:xfrm>
            <a:off x="7131564" y="153275"/>
            <a:ext cx="4190400" cy="369300"/>
          </a:xfrm>
          <a:prstGeom prst="rect">
            <a:avLst/>
          </a:prstGeom>
          <a:solidFill>
            <a:srgbClr val="F3F3F3"/>
          </a:solid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t/>
            </a:r>
            <a:endParaRPr sz="1200">
              <a:solidFill>
                <a:schemeClr val="dk1"/>
              </a:solidFill>
              <a:latin typeface="Meiryo"/>
              <a:ea typeface="Meiryo"/>
              <a:cs typeface="Meiryo"/>
              <a:sym typeface="Meiryo"/>
            </a:endParaRPr>
          </a:p>
        </p:txBody>
      </p:sp>
      <p:sp>
        <p:nvSpPr>
          <p:cNvPr id="64" name="Google Shape;64;p14"/>
          <p:cNvSpPr txBox="1"/>
          <p:nvPr>
            <p:ph idx="1" type="body"/>
          </p:nvPr>
        </p:nvSpPr>
        <p:spPr>
          <a:xfrm>
            <a:off x="4635876" y="540650"/>
            <a:ext cx="4382700" cy="12093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研修内容</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本研修よりスタートし</a:t>
            </a:r>
            <a:r>
              <a:rPr lang="ja" sz="1200">
                <a:solidFill>
                  <a:schemeClr val="dk1"/>
                </a:solidFill>
                <a:latin typeface="Meiryo"/>
                <a:ea typeface="Meiryo"/>
                <a:cs typeface="Meiryo"/>
                <a:sym typeface="Meiryo"/>
              </a:rPr>
              <a:t>部門を下記４つに分け実施、</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３カ月後の卒業発表で修了とする。</a:t>
            </a:r>
            <a:endParaRPr sz="1200">
              <a:solidFill>
                <a:schemeClr val="dk1"/>
              </a:solidFill>
              <a:latin typeface="Meiryo"/>
              <a:ea typeface="Meiryo"/>
              <a:cs typeface="Meiryo"/>
              <a:sym typeface="Meiryo"/>
            </a:endParaRPr>
          </a:p>
        </p:txBody>
      </p:sp>
      <p:sp>
        <p:nvSpPr>
          <p:cNvPr id="65" name="Google Shape;65;p14"/>
          <p:cNvSpPr txBox="1"/>
          <p:nvPr>
            <p:ph idx="1" type="body"/>
          </p:nvPr>
        </p:nvSpPr>
        <p:spPr>
          <a:xfrm>
            <a:off x="759177" y="2275408"/>
            <a:ext cx="1404600" cy="210600"/>
          </a:xfrm>
          <a:prstGeom prst="rect">
            <a:avLst/>
          </a:prstGeom>
          <a:solidFill>
            <a:schemeClr val="accent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１.概念把握編</a:t>
            </a:r>
            <a:endParaRPr b="1" sz="1000">
              <a:solidFill>
                <a:srgbClr val="434343"/>
              </a:solidFill>
              <a:latin typeface="Meiryo"/>
              <a:ea typeface="Meiryo"/>
              <a:cs typeface="Meiryo"/>
              <a:sym typeface="Meiryo"/>
            </a:endParaRPr>
          </a:p>
        </p:txBody>
      </p:sp>
      <p:sp>
        <p:nvSpPr>
          <p:cNvPr id="66" name="Google Shape;66;p14"/>
          <p:cNvSpPr txBox="1"/>
          <p:nvPr>
            <p:ph idx="1" type="body"/>
          </p:nvPr>
        </p:nvSpPr>
        <p:spPr>
          <a:xfrm>
            <a:off x="759178" y="2573975"/>
            <a:ext cx="1404600" cy="210600"/>
          </a:xfrm>
          <a:prstGeom prst="rect">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2.DX計画編</a:t>
            </a:r>
            <a:endParaRPr b="1" sz="1000">
              <a:solidFill>
                <a:srgbClr val="434343"/>
              </a:solidFill>
              <a:latin typeface="Meiryo"/>
              <a:ea typeface="Meiryo"/>
              <a:cs typeface="Meiryo"/>
              <a:sym typeface="Meiryo"/>
            </a:endParaRPr>
          </a:p>
        </p:txBody>
      </p:sp>
      <p:sp>
        <p:nvSpPr>
          <p:cNvPr id="67" name="Google Shape;67;p14"/>
          <p:cNvSpPr txBox="1"/>
          <p:nvPr>
            <p:ph idx="1" type="body"/>
          </p:nvPr>
        </p:nvSpPr>
        <p:spPr>
          <a:xfrm>
            <a:off x="759177" y="2872549"/>
            <a:ext cx="1404600" cy="210600"/>
          </a:xfrm>
          <a:prstGeom prst="rect">
            <a:avLst/>
          </a:prstGeom>
          <a:solidFill>
            <a:srgbClr val="F3F3F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3.システム構築編</a:t>
            </a:r>
            <a:endParaRPr b="1" sz="1000">
              <a:solidFill>
                <a:srgbClr val="434343"/>
              </a:solidFill>
              <a:latin typeface="Meiryo"/>
              <a:ea typeface="Meiryo"/>
              <a:cs typeface="Meiryo"/>
              <a:sym typeface="Meiryo"/>
            </a:endParaRPr>
          </a:p>
        </p:txBody>
      </p:sp>
      <p:sp>
        <p:nvSpPr>
          <p:cNvPr id="68" name="Google Shape;68;p14"/>
          <p:cNvSpPr txBox="1"/>
          <p:nvPr>
            <p:ph idx="1" type="body"/>
          </p:nvPr>
        </p:nvSpPr>
        <p:spPr>
          <a:xfrm>
            <a:off x="759182" y="3171116"/>
            <a:ext cx="1404600" cy="210600"/>
          </a:xfrm>
          <a:prstGeom prst="rect">
            <a:avLst/>
          </a:prstGeom>
          <a:solidFill>
            <a:srgbClr val="F3F3F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４.スキル習得編</a:t>
            </a:r>
            <a:endParaRPr b="1" sz="1000">
              <a:solidFill>
                <a:srgbClr val="434343"/>
              </a:solidFill>
              <a:latin typeface="Meiryo"/>
              <a:ea typeface="Meiryo"/>
              <a:cs typeface="Meiryo"/>
              <a:sym typeface="Meiryo"/>
            </a:endParaRPr>
          </a:p>
        </p:txBody>
      </p:sp>
      <p:sp>
        <p:nvSpPr>
          <p:cNvPr id="69" name="Google Shape;69;p14"/>
          <p:cNvSpPr txBox="1"/>
          <p:nvPr>
            <p:ph idx="1" type="body"/>
          </p:nvPr>
        </p:nvSpPr>
        <p:spPr>
          <a:xfrm>
            <a:off x="2380786" y="2275408"/>
            <a:ext cx="669600" cy="210600"/>
          </a:xfrm>
          <a:prstGeom prst="rect">
            <a:avLst/>
          </a:prstGeom>
          <a:solidFill>
            <a:schemeClr val="accent6"/>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講座</a:t>
            </a:r>
            <a:endParaRPr b="1" sz="900">
              <a:solidFill>
                <a:srgbClr val="434343"/>
              </a:solidFill>
              <a:latin typeface="Meiryo"/>
              <a:ea typeface="Meiryo"/>
              <a:cs typeface="Meiryo"/>
              <a:sym typeface="Meiryo"/>
            </a:endParaRPr>
          </a:p>
        </p:txBody>
      </p:sp>
      <p:sp>
        <p:nvSpPr>
          <p:cNvPr id="70" name="Google Shape;70;p14"/>
          <p:cNvSpPr txBox="1"/>
          <p:nvPr>
            <p:ph idx="1" type="body"/>
          </p:nvPr>
        </p:nvSpPr>
        <p:spPr>
          <a:xfrm>
            <a:off x="3136734"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講座</a:t>
            </a:r>
            <a:endParaRPr b="1" sz="900">
              <a:solidFill>
                <a:srgbClr val="434343"/>
              </a:solidFill>
              <a:latin typeface="Meiryo"/>
              <a:ea typeface="Meiryo"/>
              <a:cs typeface="Meiryo"/>
              <a:sym typeface="Meiryo"/>
            </a:endParaRPr>
          </a:p>
        </p:txBody>
      </p:sp>
      <p:sp>
        <p:nvSpPr>
          <p:cNvPr id="71" name="Google Shape;71;p14"/>
          <p:cNvSpPr txBox="1"/>
          <p:nvPr>
            <p:ph idx="1" type="body"/>
          </p:nvPr>
        </p:nvSpPr>
        <p:spPr>
          <a:xfrm>
            <a:off x="4088621"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計画</a:t>
            </a:r>
            <a:endParaRPr b="1" sz="900">
              <a:solidFill>
                <a:srgbClr val="434343"/>
              </a:solidFill>
              <a:latin typeface="Meiryo"/>
              <a:ea typeface="Meiryo"/>
              <a:cs typeface="Meiryo"/>
              <a:sym typeface="Meiryo"/>
            </a:endParaRPr>
          </a:p>
        </p:txBody>
      </p:sp>
      <p:sp>
        <p:nvSpPr>
          <p:cNvPr id="72" name="Google Shape;72;p14"/>
          <p:cNvSpPr txBox="1"/>
          <p:nvPr>
            <p:ph idx="1" type="body"/>
          </p:nvPr>
        </p:nvSpPr>
        <p:spPr>
          <a:xfrm>
            <a:off x="4637940" y="2872539"/>
            <a:ext cx="21348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システム開発</a:t>
            </a:r>
            <a:endParaRPr b="1" sz="900">
              <a:solidFill>
                <a:srgbClr val="434343"/>
              </a:solidFill>
              <a:latin typeface="Meiryo"/>
              <a:ea typeface="Meiryo"/>
              <a:cs typeface="Meiryo"/>
              <a:sym typeface="Meiryo"/>
            </a:endParaRPr>
          </a:p>
        </p:txBody>
      </p:sp>
      <p:sp>
        <p:nvSpPr>
          <p:cNvPr id="73" name="Google Shape;73;p14"/>
          <p:cNvSpPr txBox="1"/>
          <p:nvPr>
            <p:ph idx="1" type="body"/>
          </p:nvPr>
        </p:nvSpPr>
        <p:spPr>
          <a:xfrm>
            <a:off x="4637812" y="3171104"/>
            <a:ext cx="10149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スキル習得</a:t>
            </a:r>
            <a:endParaRPr b="1" sz="900">
              <a:solidFill>
                <a:srgbClr val="434343"/>
              </a:solidFill>
              <a:latin typeface="Meiryo"/>
              <a:ea typeface="Meiryo"/>
              <a:cs typeface="Meiryo"/>
              <a:sym typeface="Meiryo"/>
            </a:endParaRPr>
          </a:p>
        </p:txBody>
      </p:sp>
      <p:cxnSp>
        <p:nvCxnSpPr>
          <p:cNvPr id="74" name="Google Shape;74;p14"/>
          <p:cNvCxnSpPr>
            <a:stCxn id="69" idx="2"/>
            <a:endCxn id="70" idx="1"/>
          </p:cNvCxnSpPr>
          <p:nvPr/>
        </p:nvCxnSpPr>
        <p:spPr>
          <a:xfrm flipH="1" rot="-5400000">
            <a:off x="2829586" y="2372008"/>
            <a:ext cx="193200" cy="421200"/>
          </a:xfrm>
          <a:prstGeom prst="bentConnector2">
            <a:avLst/>
          </a:prstGeom>
          <a:noFill/>
          <a:ln cap="flat" cmpd="sng" w="9525">
            <a:solidFill>
              <a:srgbClr val="999999"/>
            </a:solidFill>
            <a:prstDash val="solid"/>
            <a:round/>
            <a:headEnd len="med" w="med" type="none"/>
            <a:tailEnd len="med" w="med" type="triangle"/>
          </a:ln>
        </p:spPr>
      </p:cxnSp>
      <p:cxnSp>
        <p:nvCxnSpPr>
          <p:cNvPr id="75" name="Google Shape;75;p14"/>
          <p:cNvCxnSpPr>
            <a:stCxn id="71" idx="2"/>
            <a:endCxn id="72" idx="1"/>
          </p:cNvCxnSpPr>
          <p:nvPr/>
        </p:nvCxnSpPr>
        <p:spPr>
          <a:xfrm flipH="1" rot="-5400000">
            <a:off x="4434071" y="2774469"/>
            <a:ext cx="193200" cy="214500"/>
          </a:xfrm>
          <a:prstGeom prst="bentConnector2">
            <a:avLst/>
          </a:prstGeom>
          <a:noFill/>
          <a:ln cap="flat" cmpd="sng" w="9525">
            <a:solidFill>
              <a:srgbClr val="999999"/>
            </a:solidFill>
            <a:prstDash val="solid"/>
            <a:round/>
            <a:headEnd len="med" w="med" type="none"/>
            <a:tailEnd len="med" w="med" type="triangle"/>
          </a:ln>
        </p:spPr>
      </p:cxnSp>
      <p:cxnSp>
        <p:nvCxnSpPr>
          <p:cNvPr id="76" name="Google Shape;76;p14"/>
          <p:cNvCxnSpPr>
            <a:stCxn id="70" idx="3"/>
            <a:endCxn id="71" idx="1"/>
          </p:cNvCxnSpPr>
          <p:nvPr/>
        </p:nvCxnSpPr>
        <p:spPr>
          <a:xfrm>
            <a:off x="3806334" y="2679219"/>
            <a:ext cx="282300" cy="0"/>
          </a:xfrm>
          <a:prstGeom prst="straightConnector1">
            <a:avLst/>
          </a:prstGeom>
          <a:noFill/>
          <a:ln cap="flat" cmpd="sng" w="9525">
            <a:solidFill>
              <a:srgbClr val="999999"/>
            </a:solidFill>
            <a:prstDash val="solid"/>
            <a:round/>
            <a:headEnd len="med" w="med" type="none"/>
            <a:tailEnd len="med" w="med" type="triangle"/>
          </a:ln>
        </p:spPr>
      </p:cxnSp>
      <p:sp>
        <p:nvSpPr>
          <p:cNvPr id="77" name="Google Shape;77;p14"/>
          <p:cNvSpPr txBox="1"/>
          <p:nvPr>
            <p:ph idx="1" type="body"/>
          </p:nvPr>
        </p:nvSpPr>
        <p:spPr>
          <a:xfrm>
            <a:off x="2280343"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2</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78" name="Google Shape;78;p14"/>
          <p:cNvSpPr txBox="1"/>
          <p:nvPr>
            <p:ph idx="1" type="body"/>
          </p:nvPr>
        </p:nvSpPr>
        <p:spPr>
          <a:xfrm>
            <a:off x="3850341"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3</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79" name="Google Shape;79;p14"/>
          <p:cNvSpPr txBox="1"/>
          <p:nvPr>
            <p:ph idx="1" type="body"/>
          </p:nvPr>
        </p:nvSpPr>
        <p:spPr>
          <a:xfrm>
            <a:off x="5420338"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4</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80" name="Google Shape;80;p14"/>
          <p:cNvSpPr txBox="1"/>
          <p:nvPr>
            <p:ph idx="1" type="body"/>
          </p:nvPr>
        </p:nvSpPr>
        <p:spPr>
          <a:xfrm>
            <a:off x="6990335"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5</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81" name="Google Shape;81;p14"/>
          <p:cNvSpPr txBox="1"/>
          <p:nvPr>
            <p:ph idx="1" type="body"/>
          </p:nvPr>
        </p:nvSpPr>
        <p:spPr>
          <a:xfrm>
            <a:off x="6594590"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再計画</a:t>
            </a:r>
            <a:endParaRPr b="1" sz="900">
              <a:solidFill>
                <a:srgbClr val="434343"/>
              </a:solidFill>
              <a:latin typeface="Meiryo"/>
              <a:ea typeface="Meiryo"/>
              <a:cs typeface="Meiryo"/>
              <a:sym typeface="Meiryo"/>
            </a:endParaRPr>
          </a:p>
        </p:txBody>
      </p:sp>
      <p:cxnSp>
        <p:nvCxnSpPr>
          <p:cNvPr id="82" name="Google Shape;82;p14"/>
          <p:cNvCxnSpPr>
            <a:stCxn id="72" idx="3"/>
            <a:endCxn id="81" idx="2"/>
          </p:cNvCxnSpPr>
          <p:nvPr/>
        </p:nvCxnSpPr>
        <p:spPr>
          <a:xfrm flipH="1" rot="10800000">
            <a:off x="6772740" y="2785239"/>
            <a:ext cx="156600" cy="193200"/>
          </a:xfrm>
          <a:prstGeom prst="bentConnector2">
            <a:avLst/>
          </a:prstGeom>
          <a:noFill/>
          <a:ln cap="flat" cmpd="sng" w="9525">
            <a:solidFill>
              <a:srgbClr val="999999"/>
            </a:solidFill>
            <a:prstDash val="solid"/>
            <a:round/>
            <a:headEnd len="med" w="med" type="none"/>
            <a:tailEnd len="med" w="med" type="triangle"/>
          </a:ln>
        </p:spPr>
      </p:cxnSp>
      <p:sp>
        <p:nvSpPr>
          <p:cNvPr id="83" name="Google Shape;83;p14"/>
          <p:cNvSpPr txBox="1"/>
          <p:nvPr>
            <p:ph idx="1" type="body"/>
          </p:nvPr>
        </p:nvSpPr>
        <p:spPr>
          <a:xfrm>
            <a:off x="5117220" y="2573973"/>
            <a:ext cx="11184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グループ分け</a:t>
            </a:r>
            <a:endParaRPr b="1" sz="900">
              <a:solidFill>
                <a:srgbClr val="434343"/>
              </a:solidFill>
              <a:latin typeface="Meiryo"/>
              <a:ea typeface="Meiryo"/>
              <a:cs typeface="Meiryo"/>
              <a:sym typeface="Meiryo"/>
            </a:endParaRPr>
          </a:p>
        </p:txBody>
      </p:sp>
      <p:cxnSp>
        <p:nvCxnSpPr>
          <p:cNvPr id="84" name="Google Shape;84;p14"/>
          <p:cNvCxnSpPr>
            <a:stCxn id="71" idx="3"/>
            <a:endCxn id="83" idx="1"/>
          </p:cNvCxnSpPr>
          <p:nvPr/>
        </p:nvCxnSpPr>
        <p:spPr>
          <a:xfrm>
            <a:off x="4758221" y="2679219"/>
            <a:ext cx="359100" cy="600"/>
          </a:xfrm>
          <a:prstGeom prst="straightConnector1">
            <a:avLst/>
          </a:prstGeom>
          <a:noFill/>
          <a:ln cap="flat" cmpd="sng" w="9525">
            <a:solidFill>
              <a:srgbClr val="999999"/>
            </a:solidFill>
            <a:prstDash val="solid"/>
            <a:round/>
            <a:headEnd len="med" w="med" type="none"/>
            <a:tailEnd len="med" w="med" type="triangle"/>
          </a:ln>
        </p:spPr>
      </p:cxnSp>
      <p:cxnSp>
        <p:nvCxnSpPr>
          <p:cNvPr id="85" name="Google Shape;85;p14"/>
          <p:cNvCxnSpPr>
            <a:stCxn id="83" idx="3"/>
            <a:endCxn id="81" idx="1"/>
          </p:cNvCxnSpPr>
          <p:nvPr/>
        </p:nvCxnSpPr>
        <p:spPr>
          <a:xfrm flipH="1" rot="10800000">
            <a:off x="6235620" y="2679273"/>
            <a:ext cx="359100" cy="600"/>
          </a:xfrm>
          <a:prstGeom prst="straightConnector1">
            <a:avLst/>
          </a:prstGeom>
          <a:noFill/>
          <a:ln cap="flat" cmpd="sng" w="9525">
            <a:solidFill>
              <a:srgbClr val="999999"/>
            </a:solidFill>
            <a:prstDash val="solid"/>
            <a:round/>
            <a:headEnd len="med" w="med" type="none"/>
            <a:tailEnd len="med" w="med" type="triangle"/>
          </a:ln>
        </p:spPr>
      </p:cxnSp>
      <p:cxnSp>
        <p:nvCxnSpPr>
          <p:cNvPr id="86" name="Google Shape;86;p14"/>
          <p:cNvCxnSpPr>
            <a:stCxn id="81" idx="0"/>
            <a:endCxn id="71" idx="0"/>
          </p:cNvCxnSpPr>
          <p:nvPr/>
        </p:nvCxnSpPr>
        <p:spPr>
          <a:xfrm rot="5400000">
            <a:off x="5676140" y="1320669"/>
            <a:ext cx="600" cy="2505900"/>
          </a:xfrm>
          <a:prstGeom prst="bentConnector3">
            <a:avLst>
              <a:gd fmla="val -39687500" name="adj1"/>
            </a:avLst>
          </a:prstGeom>
          <a:noFill/>
          <a:ln cap="flat" cmpd="sng" w="9525">
            <a:solidFill>
              <a:srgbClr val="999999"/>
            </a:solidFill>
            <a:prstDash val="solid"/>
            <a:round/>
            <a:headEnd len="med" w="med" type="none"/>
            <a:tailEnd len="med" w="med" type="triangle"/>
          </a:ln>
        </p:spPr>
      </p:cxnSp>
      <p:cxnSp>
        <p:nvCxnSpPr>
          <p:cNvPr id="87" name="Google Shape;87;p14"/>
          <p:cNvCxnSpPr/>
          <p:nvPr/>
        </p:nvCxnSpPr>
        <p:spPr>
          <a:xfrm flipH="1">
            <a:off x="5078819" y="3086697"/>
            <a:ext cx="2100" cy="83400"/>
          </a:xfrm>
          <a:prstGeom prst="straightConnector1">
            <a:avLst/>
          </a:prstGeom>
          <a:noFill/>
          <a:ln cap="flat" cmpd="sng" w="9525">
            <a:solidFill>
              <a:srgbClr val="999999"/>
            </a:solidFill>
            <a:prstDash val="solid"/>
            <a:round/>
            <a:headEnd len="med" w="med" type="none"/>
            <a:tailEnd len="med" w="med" type="triangle"/>
          </a:ln>
        </p:spPr>
      </p:cxnSp>
      <p:cxnSp>
        <p:nvCxnSpPr>
          <p:cNvPr id="88" name="Google Shape;88;p14"/>
          <p:cNvCxnSpPr/>
          <p:nvPr/>
        </p:nvCxnSpPr>
        <p:spPr>
          <a:xfrm flipH="1">
            <a:off x="5264056" y="3086125"/>
            <a:ext cx="3300" cy="84600"/>
          </a:xfrm>
          <a:prstGeom prst="straightConnector1">
            <a:avLst/>
          </a:prstGeom>
          <a:noFill/>
          <a:ln cap="flat" cmpd="sng" w="9525">
            <a:solidFill>
              <a:srgbClr val="999999"/>
            </a:solidFill>
            <a:prstDash val="solid"/>
            <a:round/>
            <a:headEnd len="med" w="med" type="triangle"/>
            <a:tailEnd len="med" w="med" type="none"/>
          </a:ln>
        </p:spPr>
      </p:cxnSp>
      <p:sp>
        <p:nvSpPr>
          <p:cNvPr id="89" name="Google Shape;89;p14"/>
          <p:cNvSpPr txBox="1"/>
          <p:nvPr>
            <p:ph idx="1" type="body"/>
          </p:nvPr>
        </p:nvSpPr>
        <p:spPr>
          <a:xfrm>
            <a:off x="5757679" y="3171758"/>
            <a:ext cx="10149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キャンプ</a:t>
            </a:r>
            <a:endParaRPr b="1" sz="900">
              <a:solidFill>
                <a:srgbClr val="434343"/>
              </a:solidFill>
              <a:latin typeface="Meiryo"/>
              <a:ea typeface="Meiryo"/>
              <a:cs typeface="Meiryo"/>
              <a:sym typeface="Meiryo"/>
            </a:endParaRPr>
          </a:p>
        </p:txBody>
      </p:sp>
      <p:cxnSp>
        <p:nvCxnSpPr>
          <p:cNvPr id="90" name="Google Shape;90;p14"/>
          <p:cNvCxnSpPr/>
          <p:nvPr/>
        </p:nvCxnSpPr>
        <p:spPr>
          <a:xfrm flipH="1">
            <a:off x="6177817" y="3086697"/>
            <a:ext cx="2100" cy="83400"/>
          </a:xfrm>
          <a:prstGeom prst="straightConnector1">
            <a:avLst/>
          </a:prstGeom>
          <a:noFill/>
          <a:ln cap="flat" cmpd="sng" w="9525">
            <a:solidFill>
              <a:srgbClr val="999999"/>
            </a:solidFill>
            <a:prstDash val="solid"/>
            <a:round/>
            <a:headEnd len="med" w="med" type="none"/>
            <a:tailEnd len="med" w="med" type="triangle"/>
          </a:ln>
        </p:spPr>
      </p:cxnSp>
      <p:cxnSp>
        <p:nvCxnSpPr>
          <p:cNvPr id="91" name="Google Shape;91;p14"/>
          <p:cNvCxnSpPr/>
          <p:nvPr/>
        </p:nvCxnSpPr>
        <p:spPr>
          <a:xfrm flipH="1">
            <a:off x="6363054" y="3086125"/>
            <a:ext cx="3300" cy="84600"/>
          </a:xfrm>
          <a:prstGeom prst="straightConnector1">
            <a:avLst/>
          </a:prstGeom>
          <a:noFill/>
          <a:ln cap="flat" cmpd="sng" w="9525">
            <a:solidFill>
              <a:srgbClr val="999999"/>
            </a:solidFill>
            <a:prstDash val="solid"/>
            <a:round/>
            <a:headEnd len="med" w="med" type="triangle"/>
            <a:tailEnd len="med" w="med" type="none"/>
          </a:ln>
        </p:spPr>
      </p:cxnSp>
      <p:sp>
        <p:nvSpPr>
          <p:cNvPr id="92" name="Google Shape;92;p14"/>
          <p:cNvSpPr txBox="1"/>
          <p:nvPr>
            <p:ph idx="1" type="body"/>
          </p:nvPr>
        </p:nvSpPr>
        <p:spPr>
          <a:xfrm>
            <a:off x="7492523" y="2275408"/>
            <a:ext cx="508500" cy="11082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0"/>
              </a:spcAft>
              <a:buNone/>
            </a:pPr>
            <a:r>
              <a:rPr b="1" lang="ja" sz="900">
                <a:solidFill>
                  <a:srgbClr val="434343"/>
                </a:solidFill>
                <a:latin typeface="Meiryo"/>
                <a:ea typeface="Meiryo"/>
                <a:cs typeface="Meiryo"/>
                <a:sym typeface="Meiryo"/>
              </a:rPr>
              <a:t>5</a:t>
            </a:r>
            <a:endParaRPr b="1" sz="900">
              <a:solidFill>
                <a:srgbClr val="434343"/>
              </a:solidFill>
              <a:latin typeface="Meiryo"/>
              <a:ea typeface="Meiryo"/>
              <a:cs typeface="Meiryo"/>
              <a:sym typeface="Meiryo"/>
            </a:endParaRPr>
          </a:p>
          <a:p>
            <a:pPr indent="0" lvl="0" marL="0" rtl="0" algn="ctr">
              <a:lnSpc>
                <a:spcPct val="140000"/>
              </a:lnSpc>
              <a:spcBef>
                <a:spcPts val="1200"/>
              </a:spcBef>
              <a:spcAft>
                <a:spcPts val="0"/>
              </a:spcAft>
              <a:buNone/>
            </a:pPr>
            <a:r>
              <a:rPr b="1" lang="ja" sz="900">
                <a:solidFill>
                  <a:srgbClr val="434343"/>
                </a:solidFill>
                <a:latin typeface="Meiryo"/>
                <a:ea typeface="Meiryo"/>
                <a:cs typeface="Meiryo"/>
                <a:sym typeface="Meiryo"/>
              </a:rPr>
              <a:t>発</a:t>
            </a:r>
            <a:endParaRPr b="1" sz="900">
              <a:solidFill>
                <a:srgbClr val="434343"/>
              </a:solidFill>
              <a:latin typeface="Meiryo"/>
              <a:ea typeface="Meiryo"/>
              <a:cs typeface="Meiryo"/>
              <a:sym typeface="Meiryo"/>
            </a:endParaRPr>
          </a:p>
          <a:p>
            <a:pPr indent="0" lvl="0" marL="0" rtl="0" algn="ctr">
              <a:lnSpc>
                <a:spcPct val="140000"/>
              </a:lnSpc>
              <a:spcBef>
                <a:spcPts val="1200"/>
              </a:spcBef>
              <a:spcAft>
                <a:spcPts val="1200"/>
              </a:spcAft>
              <a:buNone/>
            </a:pPr>
            <a:r>
              <a:rPr b="1" lang="ja" sz="900">
                <a:solidFill>
                  <a:srgbClr val="434343"/>
                </a:solidFill>
                <a:latin typeface="Meiryo"/>
                <a:ea typeface="Meiryo"/>
                <a:cs typeface="Meiryo"/>
                <a:sym typeface="Meiryo"/>
              </a:rPr>
              <a:t>表</a:t>
            </a:r>
            <a:endParaRPr b="1" sz="900">
              <a:solidFill>
                <a:srgbClr val="434343"/>
              </a:solidFill>
              <a:latin typeface="Meiryo"/>
              <a:ea typeface="Meiryo"/>
              <a:cs typeface="Meiryo"/>
              <a:sym typeface="Meiryo"/>
            </a:endParaRPr>
          </a:p>
        </p:txBody>
      </p:sp>
      <p:sp>
        <p:nvSpPr>
          <p:cNvPr id="93" name="Google Shape;93;p14"/>
          <p:cNvSpPr txBox="1"/>
          <p:nvPr>
            <p:ph idx="1" type="body"/>
          </p:nvPr>
        </p:nvSpPr>
        <p:spPr>
          <a:xfrm>
            <a:off x="111713" y="3564800"/>
            <a:ext cx="4464900" cy="13284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b="1" lang="ja" sz="1500" u="sng">
                <a:solidFill>
                  <a:schemeClr val="dk1"/>
                </a:solidFill>
                <a:latin typeface="Meiryo"/>
                <a:ea typeface="Meiryo"/>
                <a:cs typeface="Meiryo"/>
                <a:sym typeface="Meiryo"/>
              </a:rPr>
              <a:t>「１.概念把握編」研修終了時の状態目標</a:t>
            </a:r>
            <a:endParaRPr sz="1500" u="sng">
              <a:solidFill>
                <a:schemeClr val="dk1"/>
              </a:solidFill>
              <a:latin typeface="Meiryo"/>
              <a:ea typeface="Meiryo"/>
              <a:cs typeface="Meiryo"/>
              <a:sym typeface="Meiryo"/>
            </a:endParaRPr>
          </a:p>
          <a:p>
            <a:pPr indent="0" lvl="0" marL="0" rtl="0" algn="l">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①ミノマワリDXの概念を把握している</a:t>
            </a:r>
            <a:endParaRPr sz="1200">
              <a:solidFill>
                <a:schemeClr val="dk1"/>
              </a:solidFill>
              <a:latin typeface="Meiryo"/>
              <a:ea typeface="Meiryo"/>
              <a:cs typeface="Meiryo"/>
              <a:sym typeface="Meiryo"/>
            </a:endParaRPr>
          </a:p>
          <a:p>
            <a:pPr indent="0" lvl="0" marL="0" rtl="0" algn="l">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②研修内容の概要を把握している</a:t>
            </a:r>
            <a:endParaRPr sz="1200">
              <a:solidFill>
                <a:schemeClr val="dk1"/>
              </a:solidFill>
              <a:latin typeface="Meiryo"/>
              <a:ea typeface="Meiryo"/>
              <a:cs typeface="Meiryo"/>
              <a:sym typeface="Meiryo"/>
            </a:endParaRPr>
          </a:p>
          <a:p>
            <a:pPr indent="0" lvl="0" marL="0" rtl="0" algn="l">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③取組みへ共感した</a:t>
            </a:r>
            <a:endParaRPr b="1" sz="1400" u="sng">
              <a:solidFill>
                <a:schemeClr val="dk1"/>
              </a:solidFill>
              <a:latin typeface="Meiryo"/>
              <a:ea typeface="Meiryo"/>
              <a:cs typeface="Meiryo"/>
              <a:sym typeface="Meiryo"/>
            </a:endParaRPr>
          </a:p>
        </p:txBody>
      </p:sp>
      <p:sp>
        <p:nvSpPr>
          <p:cNvPr id="94" name="Google Shape;94;p14"/>
          <p:cNvSpPr txBox="1"/>
          <p:nvPr>
            <p:ph idx="1" type="body"/>
          </p:nvPr>
        </p:nvSpPr>
        <p:spPr>
          <a:xfrm>
            <a:off x="4649578" y="3564799"/>
            <a:ext cx="4382700" cy="13284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宿題</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a:t>
            </a:r>
            <a:r>
              <a:rPr lang="ja" sz="1200">
                <a:solidFill>
                  <a:schemeClr val="dk1"/>
                </a:solidFill>
                <a:latin typeface="Meiryo"/>
                <a:ea typeface="Meiryo"/>
                <a:cs typeface="Meiryo"/>
                <a:sym typeface="Meiryo"/>
              </a:rPr>
              <a:t>・アンケートの記入をおねがい致します。</a:t>
            </a:r>
            <a:endParaRPr sz="1200">
              <a:solidFill>
                <a:schemeClr val="dk1"/>
              </a:solidFill>
              <a:latin typeface="Meiryo"/>
              <a:ea typeface="Meiryo"/>
              <a:cs typeface="Meiryo"/>
              <a:sym typeface="Meiry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idx="1" type="body"/>
          </p:nvPr>
        </p:nvSpPr>
        <p:spPr>
          <a:xfrm>
            <a:off x="692700" y="1744100"/>
            <a:ext cx="3706800" cy="3278700"/>
          </a:xfrm>
          <a:prstGeom prst="rect">
            <a:avLst/>
          </a:prstGeom>
          <a:ln>
            <a:noFill/>
          </a:ln>
        </p:spPr>
        <p:txBody>
          <a:bodyPr anchorCtr="0" anchor="t" bIns="91425" lIns="91425" spcFirstLastPara="1" rIns="91425" wrap="square" tIns="91425">
            <a:normAutofit/>
          </a:bodyPr>
          <a:lstStyle/>
          <a:p>
            <a:pPr indent="-330200" lvl="0" marL="457200" rtl="0" algn="l">
              <a:lnSpc>
                <a:spcPct val="140000"/>
              </a:lnSpc>
              <a:spcBef>
                <a:spcPts val="0"/>
              </a:spcBef>
              <a:spcAft>
                <a:spcPts val="0"/>
              </a:spcAft>
              <a:buClr>
                <a:srgbClr val="000000"/>
              </a:buClr>
              <a:buSzPts val="1600"/>
              <a:buFont typeface="Meiryo"/>
              <a:buAutoNum type="arabicPeriod"/>
            </a:pPr>
            <a:r>
              <a:rPr b="1" lang="ja" sz="1600" u="sng">
                <a:solidFill>
                  <a:srgbClr val="000000"/>
                </a:solidFill>
                <a:latin typeface="Meiryo"/>
                <a:ea typeface="Meiryo"/>
                <a:cs typeface="Meiryo"/>
                <a:sym typeface="Meiryo"/>
              </a:rPr>
              <a:t>そもそもDXって何だっけ？</a:t>
            </a:r>
            <a:endParaRPr b="1" sz="1600" u="sng">
              <a:solidFill>
                <a:srgbClr val="000000"/>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DXとは・事例</a:t>
            </a:r>
            <a:endParaRPr sz="1100">
              <a:solidFill>
                <a:srgbClr val="434343"/>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DXの壁/課題感</a:t>
            </a:r>
            <a:endParaRPr sz="1100">
              <a:solidFill>
                <a:srgbClr val="434343"/>
              </a:solidFill>
              <a:latin typeface="Meiryo"/>
              <a:ea typeface="Meiryo"/>
              <a:cs typeface="Meiryo"/>
              <a:sym typeface="Meiryo"/>
            </a:endParaRPr>
          </a:p>
          <a:p>
            <a:pPr indent="-330200" lvl="0" marL="457200" rtl="0" algn="l">
              <a:lnSpc>
                <a:spcPct val="140000"/>
              </a:lnSpc>
              <a:spcBef>
                <a:spcPts val="0"/>
              </a:spcBef>
              <a:spcAft>
                <a:spcPts val="0"/>
              </a:spcAft>
              <a:buClr>
                <a:srgbClr val="000000"/>
              </a:buClr>
              <a:buSzPts val="1600"/>
              <a:buFont typeface="Meiryo"/>
              <a:buAutoNum type="arabicPeriod"/>
            </a:pPr>
            <a:r>
              <a:rPr b="1" lang="ja" sz="1600" u="sng">
                <a:solidFill>
                  <a:srgbClr val="000000"/>
                </a:solidFill>
                <a:latin typeface="Meiryo"/>
                <a:ea typeface="Meiryo"/>
                <a:cs typeface="Meiryo"/>
                <a:sym typeface="Meiryo"/>
              </a:rPr>
              <a:t>ミノマワリDX って何？</a:t>
            </a:r>
            <a:endParaRPr b="1" sz="1600" u="sng">
              <a:solidFill>
                <a:srgbClr val="000000"/>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課題を</a:t>
            </a:r>
            <a:endParaRPr sz="1100">
              <a:solidFill>
                <a:srgbClr val="434343"/>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ミノマワリDX</a:t>
            </a:r>
            <a:r>
              <a:rPr lang="ja" sz="1100">
                <a:solidFill>
                  <a:srgbClr val="434343"/>
                </a:solidFill>
                <a:latin typeface="Meiryo"/>
                <a:ea typeface="Meiryo"/>
                <a:cs typeface="Meiryo"/>
                <a:sym typeface="Meiryo"/>
              </a:rPr>
              <a:t>の概念</a:t>
            </a:r>
            <a:r>
              <a:rPr lang="ja" sz="1100">
                <a:solidFill>
                  <a:srgbClr val="434343"/>
                </a:solidFill>
                <a:latin typeface="Meiryo"/>
                <a:ea typeface="Meiryo"/>
                <a:cs typeface="Meiryo"/>
                <a:sym typeface="Meiryo"/>
              </a:rPr>
              <a:t>とは？・事例</a:t>
            </a:r>
            <a:endParaRPr sz="1100">
              <a:solidFill>
                <a:srgbClr val="434343"/>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副次的効果（ゼロ化の前準備）</a:t>
            </a:r>
            <a:endParaRPr sz="1100">
              <a:solidFill>
                <a:srgbClr val="434343"/>
              </a:solidFill>
              <a:latin typeface="Meiryo"/>
              <a:ea typeface="Meiryo"/>
              <a:cs typeface="Meiryo"/>
              <a:sym typeface="Meiryo"/>
            </a:endParaRPr>
          </a:p>
          <a:p>
            <a:pPr indent="-330200" lvl="0" marL="457200" rtl="0" algn="l">
              <a:lnSpc>
                <a:spcPct val="140000"/>
              </a:lnSpc>
              <a:spcBef>
                <a:spcPts val="0"/>
              </a:spcBef>
              <a:spcAft>
                <a:spcPts val="0"/>
              </a:spcAft>
              <a:buClr>
                <a:schemeClr val="dk1"/>
              </a:buClr>
              <a:buSzPts val="1600"/>
              <a:buFont typeface="Meiryo"/>
              <a:buAutoNum type="arabicPeriod"/>
            </a:pPr>
            <a:r>
              <a:rPr b="1" lang="ja" sz="1600" u="sng">
                <a:solidFill>
                  <a:schemeClr val="dk1"/>
                </a:solidFill>
                <a:latin typeface="Meiryo"/>
                <a:ea typeface="Meiryo"/>
                <a:cs typeface="Meiryo"/>
                <a:sym typeface="Meiryo"/>
              </a:rPr>
              <a:t>研修の目的</a:t>
            </a:r>
            <a:endParaRPr b="1" sz="1600" u="sng">
              <a:solidFill>
                <a:schemeClr val="dk1"/>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研修全体の目的/背景</a:t>
            </a:r>
            <a:endParaRPr sz="1100">
              <a:solidFill>
                <a:srgbClr val="434343"/>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本研修の位置づけ</a:t>
            </a:r>
            <a:endParaRPr sz="1100">
              <a:solidFill>
                <a:srgbClr val="434343"/>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本研修終了時の状態目標</a:t>
            </a:r>
            <a:endParaRPr sz="1100">
              <a:solidFill>
                <a:srgbClr val="434343"/>
              </a:solidFill>
              <a:latin typeface="Meiryo"/>
              <a:ea typeface="Meiryo"/>
              <a:cs typeface="Meiryo"/>
              <a:sym typeface="Meiryo"/>
            </a:endParaRPr>
          </a:p>
        </p:txBody>
      </p:sp>
      <p:sp>
        <p:nvSpPr>
          <p:cNvPr id="100" name="Google Shape;100;p15"/>
          <p:cNvSpPr txBox="1"/>
          <p:nvPr>
            <p:ph idx="1" type="body"/>
          </p:nvPr>
        </p:nvSpPr>
        <p:spPr>
          <a:xfrm>
            <a:off x="4743276" y="1744100"/>
            <a:ext cx="3706800" cy="2387700"/>
          </a:xfrm>
          <a:prstGeom prst="rect">
            <a:avLst/>
          </a:prstGeom>
          <a:ln>
            <a:noFill/>
          </a:ln>
        </p:spPr>
        <p:txBody>
          <a:bodyPr anchorCtr="0" anchor="t" bIns="91425" lIns="91425" spcFirstLastPara="1" rIns="91425" wrap="square" tIns="91425">
            <a:normAutofit/>
          </a:bodyPr>
          <a:lstStyle/>
          <a:p>
            <a:pPr indent="-330200" lvl="0" marL="457200" rtl="0" algn="l">
              <a:lnSpc>
                <a:spcPct val="140000"/>
              </a:lnSpc>
              <a:spcBef>
                <a:spcPts val="0"/>
              </a:spcBef>
              <a:spcAft>
                <a:spcPts val="0"/>
              </a:spcAft>
              <a:buClr>
                <a:srgbClr val="000000"/>
              </a:buClr>
              <a:buSzPts val="1600"/>
              <a:buFont typeface="Meiryo"/>
              <a:buAutoNum type="arabicPeriod" startAt="4"/>
            </a:pPr>
            <a:r>
              <a:rPr b="1" lang="ja" sz="1600" u="sng">
                <a:solidFill>
                  <a:srgbClr val="000000"/>
                </a:solidFill>
                <a:latin typeface="Meiryo"/>
                <a:ea typeface="Meiryo"/>
                <a:cs typeface="Meiryo"/>
                <a:sym typeface="Meiryo"/>
              </a:rPr>
              <a:t>何をするの？</a:t>
            </a:r>
            <a:endParaRPr b="1" sz="1600" u="sng">
              <a:solidFill>
                <a:srgbClr val="000000"/>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学習ロードマップ</a:t>
            </a:r>
            <a:r>
              <a:rPr lang="ja" sz="1100">
                <a:solidFill>
                  <a:srgbClr val="434343"/>
                </a:solidFill>
                <a:latin typeface="Meiryo"/>
                <a:ea typeface="Meiryo"/>
                <a:cs typeface="Meiryo"/>
                <a:sym typeface="Meiryo"/>
              </a:rPr>
              <a:t>（研修内容の概要）</a:t>
            </a:r>
            <a:endParaRPr sz="1100">
              <a:solidFill>
                <a:srgbClr val="434343"/>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ワークフロー整理・接続点設計</a:t>
            </a:r>
            <a:endParaRPr sz="1100">
              <a:solidFill>
                <a:srgbClr val="434343"/>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ハードスキル向上</a:t>
            </a:r>
            <a:endParaRPr sz="1100">
              <a:solidFill>
                <a:srgbClr val="434343"/>
              </a:solidFill>
              <a:latin typeface="Meiryo"/>
              <a:ea typeface="Meiryo"/>
              <a:cs typeface="Meiryo"/>
              <a:sym typeface="Meiryo"/>
            </a:endParaRPr>
          </a:p>
          <a:p>
            <a:pPr indent="-298450" lvl="1" marL="914400" rtl="0" algn="l">
              <a:lnSpc>
                <a:spcPct val="14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システム構築</a:t>
            </a:r>
            <a:endParaRPr b="1" sz="1500" u="sng">
              <a:solidFill>
                <a:srgbClr val="434343"/>
              </a:solidFill>
              <a:latin typeface="Meiryo"/>
              <a:ea typeface="Meiryo"/>
              <a:cs typeface="Meiryo"/>
              <a:sym typeface="Meiryo"/>
            </a:endParaRPr>
          </a:p>
          <a:p>
            <a:pPr indent="-330200" lvl="0" marL="457200" rtl="0" algn="l">
              <a:lnSpc>
                <a:spcPct val="150000"/>
              </a:lnSpc>
              <a:spcBef>
                <a:spcPts val="0"/>
              </a:spcBef>
              <a:spcAft>
                <a:spcPts val="0"/>
              </a:spcAft>
              <a:buClr>
                <a:srgbClr val="000000"/>
              </a:buClr>
              <a:buSzPts val="1600"/>
              <a:buFont typeface="Meiryo"/>
              <a:buAutoNum type="arabicPeriod" startAt="4"/>
            </a:pPr>
            <a:r>
              <a:rPr b="1" lang="ja" sz="1600" u="sng">
                <a:solidFill>
                  <a:srgbClr val="000000"/>
                </a:solidFill>
                <a:latin typeface="Meiryo"/>
                <a:ea typeface="Meiryo"/>
                <a:cs typeface="Meiryo"/>
                <a:sym typeface="Meiryo"/>
              </a:rPr>
              <a:t>研修全体のスケジュール</a:t>
            </a:r>
            <a:endParaRPr b="1" sz="1600" u="sng">
              <a:solidFill>
                <a:srgbClr val="000000"/>
              </a:solidFill>
              <a:latin typeface="Meiryo"/>
              <a:ea typeface="Meiryo"/>
              <a:cs typeface="Meiryo"/>
              <a:sym typeface="Meiryo"/>
            </a:endParaRPr>
          </a:p>
          <a:p>
            <a:pPr indent="-330200" lvl="0" marL="457200" rtl="0" algn="l">
              <a:lnSpc>
                <a:spcPct val="150000"/>
              </a:lnSpc>
              <a:spcBef>
                <a:spcPts val="0"/>
              </a:spcBef>
              <a:spcAft>
                <a:spcPts val="0"/>
              </a:spcAft>
              <a:buClr>
                <a:srgbClr val="000000"/>
              </a:buClr>
              <a:buSzPts val="1600"/>
              <a:buFont typeface="Meiryo"/>
              <a:buAutoNum type="arabicPeriod" startAt="4"/>
            </a:pPr>
            <a:r>
              <a:rPr b="1" lang="ja" sz="1600" u="sng">
                <a:solidFill>
                  <a:srgbClr val="000000"/>
                </a:solidFill>
                <a:latin typeface="Meiryo"/>
                <a:ea typeface="Meiryo"/>
                <a:cs typeface="Meiryo"/>
                <a:sym typeface="Meiryo"/>
              </a:rPr>
              <a:t>まとめ・ネクストアクション</a:t>
            </a:r>
            <a:endParaRPr b="1" sz="1600" u="sng">
              <a:solidFill>
                <a:srgbClr val="000000"/>
              </a:solidFill>
              <a:latin typeface="Meiryo"/>
              <a:ea typeface="Meiryo"/>
              <a:cs typeface="Meiryo"/>
              <a:sym typeface="Meiryo"/>
            </a:endParaRPr>
          </a:p>
          <a:p>
            <a:pPr indent="-298450" lvl="1" marL="914400" rtl="0" algn="l">
              <a:lnSpc>
                <a:spcPct val="150000"/>
              </a:lnSpc>
              <a:spcBef>
                <a:spcPts val="0"/>
              </a:spcBef>
              <a:spcAft>
                <a:spcPts val="0"/>
              </a:spcAft>
              <a:buClr>
                <a:srgbClr val="434343"/>
              </a:buClr>
              <a:buSzPts val="1100"/>
              <a:buFont typeface="Meiryo"/>
              <a:buAutoNum type="arabicPeriod"/>
            </a:pPr>
            <a:r>
              <a:rPr lang="ja" sz="1100">
                <a:solidFill>
                  <a:srgbClr val="434343"/>
                </a:solidFill>
                <a:latin typeface="Meiryo"/>
                <a:ea typeface="Meiryo"/>
                <a:cs typeface="Meiryo"/>
                <a:sym typeface="Meiryo"/>
              </a:rPr>
              <a:t>本研修終了時の状態目標の確認</a:t>
            </a:r>
            <a:endParaRPr b="1" sz="1500">
              <a:solidFill>
                <a:srgbClr val="434343"/>
              </a:solidFill>
              <a:latin typeface="Meiryo"/>
              <a:ea typeface="Meiryo"/>
              <a:cs typeface="Meiryo"/>
              <a:sym typeface="Meiryo"/>
            </a:endParaRPr>
          </a:p>
        </p:txBody>
      </p:sp>
      <p:sp>
        <p:nvSpPr>
          <p:cNvPr id="101" name="Google Shape;101;p15"/>
          <p:cNvSpPr txBox="1"/>
          <p:nvPr>
            <p:ph type="title"/>
          </p:nvPr>
        </p:nvSpPr>
        <p:spPr>
          <a:xfrm>
            <a:off x="0" y="-5850"/>
            <a:ext cx="9144000" cy="8469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ctr">
              <a:spcBef>
                <a:spcPts val="0"/>
              </a:spcBef>
              <a:spcAft>
                <a:spcPts val="0"/>
              </a:spcAft>
              <a:buSzPts val="891"/>
              <a:buNone/>
            </a:pPr>
            <a:r>
              <a:rPr lang="ja" sz="4400">
                <a:latin typeface="Yusei Magic"/>
                <a:ea typeface="Yusei Magic"/>
                <a:cs typeface="Yusei Magic"/>
                <a:sym typeface="Yusei Magic"/>
              </a:rPr>
              <a:t>１．概念把握</a:t>
            </a:r>
            <a:r>
              <a:rPr lang="ja" sz="4400">
                <a:latin typeface="Yusei Magic"/>
                <a:ea typeface="Yusei Magic"/>
                <a:cs typeface="Yusei Magic"/>
                <a:sym typeface="Yusei Magic"/>
              </a:rPr>
              <a:t>編 </a:t>
            </a:r>
            <a:r>
              <a:rPr lang="ja" sz="4400">
                <a:solidFill>
                  <a:srgbClr val="000000"/>
                </a:solidFill>
                <a:latin typeface="Yusei Magic"/>
                <a:ea typeface="Yusei Magic"/>
                <a:cs typeface="Yusei Magic"/>
                <a:sym typeface="Yusei Magic"/>
              </a:rPr>
              <a:t>目次</a:t>
            </a:r>
            <a:endParaRPr sz="4400">
              <a:solidFill>
                <a:srgbClr val="000000"/>
              </a:solidFill>
              <a:latin typeface="Yusei Magic"/>
              <a:ea typeface="Yusei Magic"/>
              <a:cs typeface="Yusei Magic"/>
              <a:sym typeface="Yusei Mag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lang="ja" sz="1100">
                <a:solidFill>
                  <a:srgbClr val="434343"/>
                </a:solidFill>
                <a:latin typeface="Meiryo"/>
                <a:ea typeface="Meiryo"/>
                <a:cs typeface="Meiryo"/>
                <a:sym typeface="Meiryo"/>
              </a:rPr>
              <a:t>DXとは・事例　　　　　　　　　　　　　　　　　　　</a:t>
            </a:r>
            <a:r>
              <a:rPr b="1" lang="ja" sz="1600">
                <a:latin typeface="Meiryo"/>
                <a:ea typeface="Meiryo"/>
                <a:cs typeface="Meiryo"/>
                <a:sym typeface="Meiryo"/>
              </a:rPr>
              <a:t>１</a:t>
            </a:r>
            <a:r>
              <a:rPr b="1" lang="ja" sz="1600">
                <a:latin typeface="Meiryo"/>
                <a:ea typeface="Meiryo"/>
                <a:cs typeface="Meiryo"/>
                <a:sym typeface="Meiryo"/>
              </a:rPr>
              <a:t>．</a:t>
            </a:r>
            <a:r>
              <a:rPr b="1" lang="ja" sz="1600">
                <a:latin typeface="Meiryo"/>
                <a:ea typeface="Meiryo"/>
                <a:cs typeface="Meiryo"/>
                <a:sym typeface="Meiryo"/>
              </a:rPr>
              <a:t>そもそもDXって何だっけ？</a:t>
            </a:r>
            <a:endParaRPr>
              <a:latin typeface="Meiryo"/>
              <a:ea typeface="Meiryo"/>
              <a:cs typeface="Meiryo"/>
              <a:sym typeface="Meiryo"/>
            </a:endParaRPr>
          </a:p>
        </p:txBody>
      </p:sp>
      <p:sp>
        <p:nvSpPr>
          <p:cNvPr id="107" name="Google Shape;107;p16"/>
          <p:cNvSpPr txBox="1"/>
          <p:nvPr/>
        </p:nvSpPr>
        <p:spPr>
          <a:xfrm>
            <a:off x="320150" y="847200"/>
            <a:ext cx="4144500" cy="33567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1200"/>
              </a:spcBef>
              <a:spcAft>
                <a:spcPts val="0"/>
              </a:spcAft>
              <a:buClr>
                <a:schemeClr val="dk1"/>
              </a:buClr>
              <a:buSzPts val="1100"/>
              <a:buFont typeface="Arial"/>
              <a:buNone/>
            </a:pPr>
            <a:r>
              <a:rPr b="1" lang="ja" sz="2400">
                <a:solidFill>
                  <a:schemeClr val="dk1"/>
                </a:solidFill>
              </a:rPr>
              <a:t>DXとは</a:t>
            </a:r>
            <a:endParaRPr sz="3000">
              <a:solidFill>
                <a:schemeClr val="dk1"/>
              </a:solidFill>
              <a:latin typeface="Meiryo"/>
              <a:ea typeface="Meiryo"/>
              <a:cs typeface="Meiryo"/>
              <a:sym typeface="Meiryo"/>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1000"/>
              </a:spcBef>
              <a:spcAft>
                <a:spcPts val="1000"/>
              </a:spcAft>
              <a:buNone/>
            </a:pPr>
            <a:r>
              <a:rPr lang="ja" sz="1300">
                <a:solidFill>
                  <a:schemeClr val="dk1"/>
                </a:solidFill>
              </a:rPr>
              <a:t>　デジタル技術を活用して、</a:t>
            </a:r>
            <a:r>
              <a:rPr b="1" lang="ja" sz="1300">
                <a:solidFill>
                  <a:schemeClr val="dk1"/>
                </a:solidFill>
              </a:rPr>
              <a:t>ビジネスモデルや業務プロセス、組織文化を根本から変革し、競争優位性を確立</a:t>
            </a:r>
            <a:r>
              <a:rPr lang="ja" sz="1300">
                <a:solidFill>
                  <a:schemeClr val="dk1"/>
                </a:solidFill>
              </a:rPr>
              <a:t>することを指す。単なるIT導入ではなく、</a:t>
            </a:r>
            <a:r>
              <a:rPr b="1" lang="ja" sz="1300">
                <a:solidFill>
                  <a:schemeClr val="dk1"/>
                </a:solidFill>
                <a:highlight>
                  <a:schemeClr val="accent6"/>
                </a:highlight>
              </a:rPr>
              <a:t>デジタル技術</a:t>
            </a:r>
            <a:r>
              <a:rPr b="1" lang="ja" sz="1300">
                <a:solidFill>
                  <a:schemeClr val="dk1"/>
                </a:solidFill>
              </a:rPr>
              <a:t>を駆使して</a:t>
            </a:r>
            <a:r>
              <a:rPr b="1" lang="ja" sz="1300">
                <a:solidFill>
                  <a:schemeClr val="dk1"/>
                </a:solidFill>
                <a:highlight>
                  <a:schemeClr val="accent6"/>
                </a:highlight>
              </a:rPr>
              <a:t>企業や社会の仕組み</a:t>
            </a:r>
            <a:r>
              <a:rPr b="1" lang="ja" sz="1300">
                <a:solidFill>
                  <a:schemeClr val="dk1"/>
                </a:solidFill>
              </a:rPr>
              <a:t>自体を変える</a:t>
            </a:r>
            <a:r>
              <a:rPr lang="ja" sz="1300">
                <a:solidFill>
                  <a:schemeClr val="dk1"/>
                </a:solidFill>
              </a:rPr>
              <a:t>という広義の意味を持ちます。</a:t>
            </a:r>
            <a:endParaRPr sz="1300">
              <a:solidFill>
                <a:schemeClr val="dk1"/>
              </a:solidFill>
            </a:endParaRPr>
          </a:p>
        </p:txBody>
      </p:sp>
      <p:sp>
        <p:nvSpPr>
          <p:cNvPr id="108" name="Google Shape;108;p16"/>
          <p:cNvSpPr txBox="1"/>
          <p:nvPr/>
        </p:nvSpPr>
        <p:spPr>
          <a:xfrm>
            <a:off x="4572000" y="805025"/>
            <a:ext cx="4334100" cy="4420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0"/>
              </a:spcAft>
              <a:buNone/>
            </a:pPr>
            <a:r>
              <a:rPr b="1" lang="ja" sz="2400">
                <a:solidFill>
                  <a:schemeClr val="dk1"/>
                </a:solidFill>
              </a:rPr>
              <a:t>DX</a:t>
            </a:r>
            <a:r>
              <a:rPr b="1" lang="ja" sz="2400">
                <a:solidFill>
                  <a:schemeClr val="dk1"/>
                </a:solidFill>
              </a:rPr>
              <a:t>の事例</a:t>
            </a:r>
            <a:endParaRPr sz="3000">
              <a:solidFill>
                <a:schemeClr val="dk1"/>
              </a:solidFill>
              <a:latin typeface="Meiryo"/>
              <a:ea typeface="Meiryo"/>
              <a:cs typeface="Meiryo"/>
              <a:sym typeface="Meiryo"/>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b="1" sz="1300">
              <a:solidFill>
                <a:schemeClr val="dk1"/>
              </a:solidFill>
            </a:endParaRPr>
          </a:p>
          <a:p>
            <a:pPr indent="0" lvl="0" marL="0" rtl="0" algn="l">
              <a:lnSpc>
                <a:spcPct val="100000"/>
              </a:lnSpc>
              <a:spcBef>
                <a:spcPts val="0"/>
              </a:spcBef>
              <a:spcAft>
                <a:spcPts val="0"/>
              </a:spcAft>
              <a:buNone/>
            </a:pPr>
            <a:r>
              <a:t/>
            </a:r>
            <a:endParaRPr b="1" sz="1300">
              <a:solidFill>
                <a:schemeClr val="dk1"/>
              </a:solidFill>
            </a:endParaRPr>
          </a:p>
          <a:p>
            <a:pPr indent="0" lvl="0" marL="0" rtl="0" algn="l">
              <a:lnSpc>
                <a:spcPct val="100000"/>
              </a:lnSpc>
              <a:spcBef>
                <a:spcPts val="0"/>
              </a:spcBef>
              <a:spcAft>
                <a:spcPts val="0"/>
              </a:spcAft>
              <a:buNone/>
            </a:pPr>
            <a:r>
              <a:rPr b="1" lang="ja" sz="1300">
                <a:solidFill>
                  <a:schemeClr val="dk1"/>
                </a:solidFill>
              </a:rPr>
              <a:t>物流・運輸業</a:t>
            </a:r>
            <a:r>
              <a:rPr lang="ja" sz="1300">
                <a:solidFill>
                  <a:schemeClr val="dk1"/>
                </a:solidFill>
              </a:rPr>
              <a:t>：AIを使い、交通状況や天候データを基に、最適な配送ルートをリアルタイムで算出。</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医療業界</a:t>
            </a:r>
            <a:r>
              <a:rPr lang="ja" sz="1300">
                <a:solidFill>
                  <a:schemeClr val="dk1"/>
                </a:solidFill>
              </a:rPr>
              <a:t>：リモート診療で、患者がスマホやPCを使ってオンラインで医師に相談可能。</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製造業</a:t>
            </a:r>
            <a:r>
              <a:rPr lang="ja" sz="1300">
                <a:solidFill>
                  <a:schemeClr val="dk1"/>
                </a:solidFill>
              </a:rPr>
              <a:t>：異常検知やメンテナンスのタイミングをAIで予測し、ダウンタイムを削減。</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小売業</a:t>
            </a:r>
            <a:r>
              <a:rPr lang="ja" sz="1300">
                <a:solidFill>
                  <a:schemeClr val="dk1"/>
                </a:solidFill>
              </a:rPr>
              <a:t>：店舗、ECサイト、アプリを連携し、顧客がどこからでも一貫したサービスを受けられる仕組みを構築。</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p:txBody>
      </p:sp>
      <p:pic>
        <p:nvPicPr>
          <p:cNvPr id="109" name="Google Shape;109;p16"/>
          <p:cNvPicPr preferRelativeResize="0"/>
          <p:nvPr/>
        </p:nvPicPr>
        <p:blipFill rotWithShape="1">
          <a:blip r:embed="rId3">
            <a:alphaModFix/>
          </a:blip>
          <a:srcRect b="16246" l="0" r="0" t="6016"/>
          <a:stretch/>
        </p:blipFill>
        <p:spPr>
          <a:xfrm>
            <a:off x="4972050" y="1555412"/>
            <a:ext cx="1439775" cy="875200"/>
          </a:xfrm>
          <a:prstGeom prst="rect">
            <a:avLst/>
          </a:prstGeom>
          <a:noFill/>
          <a:ln>
            <a:noFill/>
          </a:ln>
        </p:spPr>
      </p:pic>
      <p:pic>
        <p:nvPicPr>
          <p:cNvPr id="110" name="Google Shape;110;p16"/>
          <p:cNvPicPr preferRelativeResize="0"/>
          <p:nvPr/>
        </p:nvPicPr>
        <p:blipFill rotWithShape="1">
          <a:blip r:embed="rId4">
            <a:alphaModFix/>
          </a:blip>
          <a:srcRect b="28471" l="0" r="0" t="3217"/>
          <a:stretch/>
        </p:blipFill>
        <p:spPr>
          <a:xfrm>
            <a:off x="2581088" y="1658500"/>
            <a:ext cx="1504800" cy="875200"/>
          </a:xfrm>
          <a:prstGeom prst="rect">
            <a:avLst/>
          </a:prstGeom>
          <a:noFill/>
          <a:ln>
            <a:noFill/>
          </a:ln>
        </p:spPr>
      </p:pic>
      <p:pic>
        <p:nvPicPr>
          <p:cNvPr id="111" name="Google Shape;111;p16"/>
          <p:cNvPicPr preferRelativeResize="0"/>
          <p:nvPr/>
        </p:nvPicPr>
        <p:blipFill rotWithShape="1">
          <a:blip r:embed="rId5">
            <a:alphaModFix/>
          </a:blip>
          <a:srcRect b="16500" l="0" r="0" t="10067"/>
          <a:stretch/>
        </p:blipFill>
        <p:spPr>
          <a:xfrm>
            <a:off x="7022525" y="1576051"/>
            <a:ext cx="1268563" cy="875200"/>
          </a:xfrm>
          <a:prstGeom prst="rect">
            <a:avLst/>
          </a:prstGeom>
          <a:noFill/>
          <a:ln>
            <a:noFill/>
          </a:ln>
        </p:spPr>
      </p:pic>
      <p:pic>
        <p:nvPicPr>
          <p:cNvPr id="112" name="Google Shape;112;p16"/>
          <p:cNvPicPr preferRelativeResize="0"/>
          <p:nvPr/>
        </p:nvPicPr>
        <p:blipFill rotWithShape="1">
          <a:blip r:embed="rId6">
            <a:alphaModFix/>
          </a:blip>
          <a:srcRect b="15078" l="0" r="0" t="3061"/>
          <a:stretch/>
        </p:blipFill>
        <p:spPr>
          <a:xfrm>
            <a:off x="655199" y="1576050"/>
            <a:ext cx="1439775" cy="95764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１．そもそもDXって何だっけ？</a:t>
            </a:r>
            <a:endParaRPr>
              <a:latin typeface="Meiryo"/>
              <a:ea typeface="Meiryo"/>
              <a:cs typeface="Meiryo"/>
              <a:sym typeface="Meiryo"/>
            </a:endParaRPr>
          </a:p>
        </p:txBody>
      </p:sp>
      <p:sp>
        <p:nvSpPr>
          <p:cNvPr id="118" name="Google Shape;118;p17"/>
          <p:cNvSpPr/>
          <p:nvPr/>
        </p:nvSpPr>
        <p:spPr>
          <a:xfrm>
            <a:off x="8003600" y="71100"/>
            <a:ext cx="1049100" cy="3018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latin typeface="Meiryo"/>
                <a:ea typeface="Meiryo"/>
                <a:cs typeface="Meiryo"/>
                <a:sym typeface="Meiryo"/>
              </a:rPr>
              <a:t>＃研修の目的</a:t>
            </a:r>
            <a:endParaRPr b="1" sz="1000"/>
          </a:p>
        </p:txBody>
      </p:sp>
      <p:pic>
        <p:nvPicPr>
          <p:cNvPr id="119" name="Google Shape;119;p17"/>
          <p:cNvPicPr preferRelativeResize="0"/>
          <p:nvPr/>
        </p:nvPicPr>
        <p:blipFill rotWithShape="1">
          <a:blip r:embed="rId3">
            <a:alphaModFix/>
          </a:blip>
          <a:srcRect b="0" l="0" r="0" t="13703"/>
          <a:stretch/>
        </p:blipFill>
        <p:spPr>
          <a:xfrm>
            <a:off x="0" y="972756"/>
            <a:ext cx="9143998" cy="4170743"/>
          </a:xfrm>
          <a:prstGeom prst="rect">
            <a:avLst/>
          </a:prstGeom>
          <a:noFill/>
          <a:ln>
            <a:noFill/>
          </a:ln>
        </p:spPr>
      </p:pic>
      <p:sp>
        <p:nvSpPr>
          <p:cNvPr id="120" name="Google Shape;120;p17"/>
          <p:cNvSpPr txBox="1"/>
          <p:nvPr/>
        </p:nvSpPr>
        <p:spPr>
          <a:xfrm>
            <a:off x="76200" y="515925"/>
            <a:ext cx="87549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ja" sz="1300">
                <a:solidFill>
                  <a:schemeClr val="dk1"/>
                </a:solidFill>
              </a:rPr>
              <a:t>DX人材に求められる責任/スキル </a:t>
            </a:r>
            <a:r>
              <a:rPr lang="ja" sz="1000">
                <a:solidFill>
                  <a:schemeClr val="dk1"/>
                </a:solidFill>
              </a:rPr>
              <a:t>(</a:t>
            </a:r>
            <a:r>
              <a:rPr lang="ja" sz="1000" u="sng">
                <a:solidFill>
                  <a:schemeClr val="hlink"/>
                </a:solidFill>
                <a:hlinkClick r:id="rId4"/>
              </a:rPr>
              <a:t>https://www.ipa.go.jp/jinzai/skill-standard/dss/ps6vr700000083ki-att/000106872.pdf#page=73</a:t>
            </a:r>
            <a:r>
              <a:rPr lang="ja" sz="1000">
                <a:solidFill>
                  <a:schemeClr val="dk1"/>
                </a:solidFill>
              </a:rPr>
              <a:t>)</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２．そもそもDXって何だっけ？</a:t>
            </a:r>
            <a:endParaRPr>
              <a:latin typeface="Meiryo"/>
              <a:ea typeface="Meiryo"/>
              <a:cs typeface="Meiryo"/>
              <a:sym typeface="Meiryo"/>
            </a:endParaRPr>
          </a:p>
        </p:txBody>
      </p:sp>
      <p:sp>
        <p:nvSpPr>
          <p:cNvPr id="126" name="Google Shape;126;p18"/>
          <p:cNvSpPr/>
          <p:nvPr/>
        </p:nvSpPr>
        <p:spPr>
          <a:xfrm>
            <a:off x="8003600" y="71100"/>
            <a:ext cx="1049100" cy="301800"/>
          </a:xfrm>
          <a:prstGeom prst="roundRect">
            <a:avLst>
              <a:gd fmla="val 16667" name="adj"/>
            </a:avLst>
          </a:prstGeom>
          <a:solidFill>
            <a:schemeClr val="lt1"/>
          </a:solid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solidFill>
                  <a:srgbClr val="BF9000"/>
                </a:solidFill>
                <a:latin typeface="Meiryo"/>
                <a:ea typeface="Meiryo"/>
                <a:cs typeface="Meiryo"/>
                <a:sym typeface="Meiryo"/>
              </a:rPr>
              <a:t>＃研修の目的</a:t>
            </a:r>
            <a:endParaRPr sz="1000">
              <a:solidFill>
                <a:srgbClr val="BF9000"/>
              </a:solidFill>
            </a:endParaRPr>
          </a:p>
        </p:txBody>
      </p:sp>
      <p:sp>
        <p:nvSpPr>
          <p:cNvPr id="127" name="Google Shape;127;p18"/>
          <p:cNvSpPr txBox="1"/>
          <p:nvPr/>
        </p:nvSpPr>
        <p:spPr>
          <a:xfrm>
            <a:off x="228600" y="728825"/>
            <a:ext cx="4334100" cy="4386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ja" sz="2400">
                <a:solidFill>
                  <a:schemeClr val="dk1"/>
                </a:solidFill>
              </a:rPr>
              <a:t>DXプロジェクトの課題感</a:t>
            </a:r>
            <a:endParaRPr sz="3000">
              <a:solidFill>
                <a:schemeClr val="dk1"/>
              </a:solidFill>
              <a:latin typeface="Meiryo"/>
              <a:ea typeface="Meiryo"/>
              <a:cs typeface="Meiryo"/>
              <a:sym typeface="Meiryo"/>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rPr b="1" lang="ja" sz="1300">
                <a:solidFill>
                  <a:schemeClr val="dk1"/>
                </a:solidFill>
              </a:rPr>
              <a:t>・組織体制の課題</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規模</a:t>
            </a:r>
            <a:r>
              <a:rPr lang="ja" sz="1300">
                <a:solidFill>
                  <a:schemeClr val="dk1"/>
                </a:solidFill>
              </a:rPr>
              <a:t>感</a:t>
            </a:r>
            <a:r>
              <a:rPr lang="ja" sz="1300">
                <a:solidFill>
                  <a:schemeClr val="dk1"/>
                </a:solidFill>
              </a:rPr>
              <a:t>が大きく関連部署</a:t>
            </a:r>
            <a:r>
              <a:rPr lang="ja" sz="1300">
                <a:solidFill>
                  <a:schemeClr val="dk1"/>
                </a:solidFill>
              </a:rPr>
              <a:t>の</a:t>
            </a:r>
            <a:r>
              <a:rPr lang="ja" sz="1300">
                <a:solidFill>
                  <a:schemeClr val="dk1"/>
                </a:solidFill>
              </a:rPr>
              <a:t>承認や</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コミュニケーションも増え、機動力が失われる。</a:t>
            </a:r>
            <a:endParaRPr sz="13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rPr b="1" lang="ja" sz="1300">
                <a:solidFill>
                  <a:schemeClr val="dk1"/>
                </a:solidFill>
              </a:rPr>
              <a:t>・課題/</a:t>
            </a:r>
            <a:r>
              <a:rPr b="1" lang="ja" sz="1300">
                <a:solidFill>
                  <a:schemeClr val="dk1"/>
                </a:solidFill>
              </a:rPr>
              <a:t>目的と手段の混同</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現実的なゴールイメージがなく、</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実現可能性の低い計画だったり、現場によりすぎて</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課題解決</a:t>
            </a:r>
            <a:r>
              <a:rPr lang="ja" sz="1300">
                <a:solidFill>
                  <a:schemeClr val="dk1"/>
                </a:solidFill>
              </a:rPr>
              <a:t>できない</a:t>
            </a:r>
            <a:r>
              <a:rPr lang="ja" sz="1300">
                <a:solidFill>
                  <a:schemeClr val="dk1"/>
                </a:solidFill>
              </a:rPr>
              <a:t>システムの導入をしてしまう。</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システム導入（手段）がゴールになってしまい、</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業務フロー改善の解像度が低く目的達成できない</a:t>
            </a:r>
            <a:endParaRPr sz="1300">
              <a:solidFill>
                <a:schemeClr val="dk1"/>
              </a:solidFill>
            </a:endParaRPr>
          </a:p>
        </p:txBody>
      </p:sp>
      <p:pic>
        <p:nvPicPr>
          <p:cNvPr id="128" name="Google Shape;128;p18"/>
          <p:cNvPicPr preferRelativeResize="0"/>
          <p:nvPr/>
        </p:nvPicPr>
        <p:blipFill>
          <a:blip r:embed="rId3">
            <a:alphaModFix/>
          </a:blip>
          <a:stretch>
            <a:fillRect/>
          </a:stretch>
        </p:blipFill>
        <p:spPr>
          <a:xfrm>
            <a:off x="1695776" y="1344675"/>
            <a:ext cx="1049100" cy="991867"/>
          </a:xfrm>
          <a:prstGeom prst="rect">
            <a:avLst/>
          </a:prstGeom>
          <a:noFill/>
          <a:ln>
            <a:noFill/>
          </a:ln>
        </p:spPr>
      </p:pic>
      <p:sp>
        <p:nvSpPr>
          <p:cNvPr id="129" name="Google Shape;129;p18"/>
          <p:cNvSpPr txBox="1"/>
          <p:nvPr/>
        </p:nvSpPr>
        <p:spPr>
          <a:xfrm>
            <a:off x="4600575" y="728825"/>
            <a:ext cx="4334100" cy="4386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0"/>
              </a:spcAft>
              <a:buNone/>
            </a:pPr>
            <a:r>
              <a:rPr b="1" lang="ja" sz="2400">
                <a:solidFill>
                  <a:schemeClr val="dk1"/>
                </a:solidFill>
              </a:rPr>
              <a:t>DX作業者の課題感</a:t>
            </a:r>
            <a:endParaRPr sz="3000">
              <a:solidFill>
                <a:schemeClr val="dk1"/>
              </a:solidFill>
              <a:latin typeface="Meiryo"/>
              <a:ea typeface="Meiryo"/>
              <a:cs typeface="Meiryo"/>
              <a:sym typeface="Meiryo"/>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rPr b="1" lang="ja" sz="1300">
                <a:solidFill>
                  <a:schemeClr val="dk1"/>
                </a:solidFill>
              </a:rPr>
              <a:t>・</a:t>
            </a:r>
            <a:r>
              <a:rPr b="1" lang="ja" sz="1300">
                <a:solidFill>
                  <a:schemeClr val="dk1"/>
                </a:solidFill>
              </a:rPr>
              <a:t>スキル/業務理解</a:t>
            </a:r>
            <a:r>
              <a:rPr b="1" lang="ja" sz="1300">
                <a:solidFill>
                  <a:schemeClr val="dk1"/>
                </a:solidFill>
              </a:rPr>
              <a:t>の課題</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業務理解度と高度な</a:t>
            </a:r>
            <a:r>
              <a:rPr lang="ja" sz="1300">
                <a:solidFill>
                  <a:schemeClr val="dk1"/>
                </a:solidFill>
              </a:rPr>
              <a:t>ハード</a:t>
            </a:r>
            <a:r>
              <a:rPr lang="ja" sz="1300">
                <a:solidFill>
                  <a:schemeClr val="dk1"/>
                </a:solidFill>
              </a:rPr>
              <a:t>スキルが必要</a:t>
            </a:r>
            <a:r>
              <a:rPr lang="ja" sz="1300">
                <a:solidFill>
                  <a:schemeClr val="dk1"/>
                </a:solidFill>
              </a:rPr>
              <a:t>だったり</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一定のコミュ力を要求されたり大変・・・</a:t>
            </a:r>
            <a:endParaRPr sz="13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rPr b="1" lang="ja" sz="1300">
                <a:solidFill>
                  <a:schemeClr val="dk1"/>
                </a:solidFill>
              </a:rPr>
              <a:t>・掛け持ち/</a:t>
            </a:r>
            <a:r>
              <a:rPr b="1" lang="ja" sz="1300">
                <a:solidFill>
                  <a:schemeClr val="dk1"/>
                </a:solidFill>
              </a:rPr>
              <a:t>リソース</a:t>
            </a:r>
            <a:r>
              <a:rPr b="1" lang="ja" sz="1300">
                <a:solidFill>
                  <a:schemeClr val="dk1"/>
                </a:solidFill>
              </a:rPr>
              <a:t>問題</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DXプロジェクトは、所属部署のメイン業務とは別の</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組織体として構成されることが多く、</a:t>
            </a:r>
            <a:r>
              <a:rPr lang="ja" sz="1300">
                <a:solidFill>
                  <a:schemeClr val="dk1"/>
                </a:solidFill>
              </a:rPr>
              <a:t>メイン業務で　　ひっ迫するとDXへのモチベーションを保ちずらい。</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担当者丸投げの場合、改善立案・学習コストも必要</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だったり、あわあわ・・</a:t>
            </a:r>
            <a:endParaRPr sz="1300">
              <a:solidFill>
                <a:schemeClr val="dk1"/>
              </a:solidFill>
            </a:endParaRPr>
          </a:p>
        </p:txBody>
      </p:sp>
      <p:pic>
        <p:nvPicPr>
          <p:cNvPr id="130" name="Google Shape;130;p18"/>
          <p:cNvPicPr preferRelativeResize="0"/>
          <p:nvPr/>
        </p:nvPicPr>
        <p:blipFill>
          <a:blip r:embed="rId3">
            <a:alphaModFix/>
          </a:blip>
          <a:stretch>
            <a:fillRect/>
          </a:stretch>
        </p:blipFill>
        <p:spPr>
          <a:xfrm>
            <a:off x="6229676" y="1344675"/>
            <a:ext cx="1049100" cy="99186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9"/>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３</a:t>
            </a:r>
            <a:r>
              <a:rPr b="1" lang="ja" sz="1600">
                <a:latin typeface="Meiryo"/>
                <a:ea typeface="Meiryo"/>
                <a:cs typeface="Meiryo"/>
                <a:sym typeface="Meiryo"/>
              </a:rPr>
              <a:t>．</a:t>
            </a:r>
            <a:r>
              <a:rPr b="1" lang="ja" sz="1600">
                <a:latin typeface="Meiryo"/>
                <a:ea typeface="Meiryo"/>
                <a:cs typeface="Meiryo"/>
                <a:sym typeface="Meiryo"/>
              </a:rPr>
              <a:t>ミノマワリDXで解決！</a:t>
            </a:r>
            <a:endParaRPr>
              <a:latin typeface="Meiryo"/>
              <a:ea typeface="Meiryo"/>
              <a:cs typeface="Meiryo"/>
              <a:sym typeface="Meiryo"/>
            </a:endParaRPr>
          </a:p>
        </p:txBody>
      </p:sp>
      <p:sp>
        <p:nvSpPr>
          <p:cNvPr id="136" name="Google Shape;136;p19"/>
          <p:cNvSpPr/>
          <p:nvPr/>
        </p:nvSpPr>
        <p:spPr>
          <a:xfrm>
            <a:off x="8003600" y="71100"/>
            <a:ext cx="1049100" cy="301800"/>
          </a:xfrm>
          <a:prstGeom prst="roundRect">
            <a:avLst>
              <a:gd fmla="val 16667" name="adj"/>
            </a:avLst>
          </a:prstGeom>
          <a:solidFill>
            <a:schemeClr val="lt1"/>
          </a:solid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solidFill>
                  <a:srgbClr val="BF9000"/>
                </a:solidFill>
                <a:latin typeface="Meiryo"/>
                <a:ea typeface="Meiryo"/>
                <a:cs typeface="Meiryo"/>
                <a:sym typeface="Meiryo"/>
              </a:rPr>
              <a:t>＃研修の目的</a:t>
            </a:r>
            <a:endParaRPr sz="1000">
              <a:solidFill>
                <a:srgbClr val="BF9000"/>
              </a:solidFill>
            </a:endParaRPr>
          </a:p>
        </p:txBody>
      </p:sp>
      <p:sp>
        <p:nvSpPr>
          <p:cNvPr id="137" name="Google Shape;137;p19"/>
          <p:cNvSpPr txBox="1"/>
          <p:nvPr/>
        </p:nvSpPr>
        <p:spPr>
          <a:xfrm>
            <a:off x="228600" y="652625"/>
            <a:ext cx="8692800" cy="1199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ja" sz="2600">
                <a:solidFill>
                  <a:schemeClr val="dk1"/>
                </a:solidFill>
                <a:highlight>
                  <a:schemeClr val="accent6"/>
                </a:highlight>
              </a:rPr>
              <a:t>ミノマワリDXで、</a:t>
            </a:r>
            <a:endParaRPr b="1" sz="2600">
              <a:solidFill>
                <a:schemeClr val="dk1"/>
              </a:solidFill>
              <a:highlight>
                <a:schemeClr val="accent6"/>
              </a:highlight>
            </a:endParaRPr>
          </a:p>
          <a:p>
            <a:pPr indent="0" lvl="0" marL="0" rtl="0" algn="l">
              <a:lnSpc>
                <a:spcPct val="115000"/>
              </a:lnSpc>
              <a:spcBef>
                <a:spcPts val="1200"/>
              </a:spcBef>
              <a:spcAft>
                <a:spcPts val="1200"/>
              </a:spcAft>
              <a:buNone/>
            </a:pPr>
            <a:r>
              <a:rPr b="1" lang="ja" sz="2600">
                <a:solidFill>
                  <a:schemeClr val="dk1"/>
                </a:solidFill>
                <a:highlight>
                  <a:schemeClr val="accent6"/>
                </a:highlight>
              </a:rPr>
              <a:t>手の届くところから業務改善してみませんか？</a:t>
            </a:r>
            <a:endParaRPr b="1" sz="2600">
              <a:solidFill>
                <a:schemeClr val="dk1"/>
              </a:solidFill>
              <a:highlight>
                <a:schemeClr val="accent6"/>
              </a:highlight>
            </a:endParaRPr>
          </a:p>
        </p:txBody>
      </p:sp>
      <p:sp>
        <p:nvSpPr>
          <p:cNvPr id="138" name="Google Shape;138;p19"/>
          <p:cNvSpPr txBox="1"/>
          <p:nvPr/>
        </p:nvSpPr>
        <p:spPr>
          <a:xfrm>
            <a:off x="4587175" y="2100425"/>
            <a:ext cx="4334100" cy="2685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ja" sz="1300">
                <a:solidFill>
                  <a:schemeClr val="dk1"/>
                </a:solidFill>
              </a:rPr>
              <a:t>・スキル/業務理解の課題解決</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highlight>
                  <a:srgbClr val="C9DAF8"/>
                </a:highlight>
              </a:rPr>
              <a:t>DXに必要なミドルスキル育成</a:t>
            </a:r>
            <a:r>
              <a:rPr lang="ja" sz="1300">
                <a:solidFill>
                  <a:schemeClr val="dk1"/>
                </a:solidFill>
              </a:rPr>
              <a:t>はプッシュ型で・・</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highlight>
                  <a:srgbClr val="C9DAF8"/>
                </a:highlight>
              </a:rPr>
              <a:t>システム再構築に必要なハードスキル育成</a:t>
            </a:r>
            <a:r>
              <a:rPr lang="ja" sz="1300">
                <a:solidFill>
                  <a:schemeClr val="dk1"/>
                </a:solidFill>
              </a:rPr>
              <a:t>は、</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プル型オーダーメイドで組みます。</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似た課題を持つメンバーをグループにして、</a:t>
            </a:r>
            <a:endParaRPr sz="13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ja" sz="1300">
                <a:solidFill>
                  <a:schemeClr val="dk1"/>
                </a:solidFill>
              </a:rPr>
              <a:t>　学習効率を上げます。</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ja" sz="1300">
                <a:solidFill>
                  <a:schemeClr val="dk1"/>
                </a:solidFill>
              </a:rPr>
              <a:t>・</a:t>
            </a:r>
            <a:r>
              <a:rPr b="1" lang="ja" sz="1300">
                <a:solidFill>
                  <a:schemeClr val="dk1"/>
                </a:solidFill>
              </a:rPr>
              <a:t>掛け持ち/リソースの課題解決</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highlight>
                  <a:srgbClr val="C9DAF8"/>
                </a:highlight>
              </a:rPr>
              <a:t>研修修了＝業務改善</a:t>
            </a:r>
            <a:r>
              <a:rPr lang="ja" sz="1300">
                <a:solidFill>
                  <a:schemeClr val="dk1"/>
                </a:solidFill>
              </a:rPr>
              <a:t>（システム・業務フロー再構築）　となるようにする。</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研修へのモチベーションを下げないようにします。</a:t>
            </a:r>
            <a:endParaRPr sz="1300">
              <a:solidFill>
                <a:schemeClr val="dk1"/>
              </a:solidFill>
            </a:endParaRPr>
          </a:p>
        </p:txBody>
      </p:sp>
      <p:sp>
        <p:nvSpPr>
          <p:cNvPr id="139" name="Google Shape;139;p19"/>
          <p:cNvSpPr txBox="1"/>
          <p:nvPr/>
        </p:nvSpPr>
        <p:spPr>
          <a:xfrm>
            <a:off x="123825" y="2100425"/>
            <a:ext cx="4334100" cy="222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ja" sz="1300">
                <a:solidFill>
                  <a:schemeClr val="dk1"/>
                </a:solidFill>
              </a:rPr>
              <a:t>・組織体制の課題解決</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highlight>
                  <a:srgbClr val="C9DAF8"/>
                </a:highlight>
              </a:rPr>
              <a:t>自身の担当範囲のみ</a:t>
            </a:r>
            <a:r>
              <a:rPr lang="ja" sz="1300">
                <a:solidFill>
                  <a:schemeClr val="dk1"/>
                </a:solidFill>
              </a:rPr>
              <a:t>で業務効率化を行い、</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承認フローを最小でミノマワリのDXを行う</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　</a:t>
            </a:r>
            <a:endParaRPr b="1" sz="1300">
              <a:solidFill>
                <a:schemeClr val="dk1"/>
              </a:solidFill>
            </a:endParaRPr>
          </a:p>
          <a:p>
            <a:pPr indent="0" lvl="0" marL="0" rtl="0" algn="l">
              <a:lnSpc>
                <a:spcPct val="115000"/>
              </a:lnSpc>
              <a:spcBef>
                <a:spcPts val="0"/>
              </a:spcBef>
              <a:spcAft>
                <a:spcPts val="0"/>
              </a:spcAft>
              <a:buNone/>
            </a:pPr>
            <a:r>
              <a:rPr b="1" lang="ja" sz="1300">
                <a:solidFill>
                  <a:schemeClr val="dk1"/>
                </a:solidFill>
              </a:rPr>
              <a:t>・業務デザインの課題</a:t>
            </a:r>
            <a:r>
              <a:rPr b="1" lang="ja" sz="1300">
                <a:solidFill>
                  <a:schemeClr val="dk1"/>
                </a:solidFill>
              </a:rPr>
              <a:t>解決</a:t>
            </a:r>
            <a:endParaRPr b="1" sz="13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ja" sz="1300">
                <a:solidFill>
                  <a:schemeClr val="dk1"/>
                </a:solidFill>
              </a:rPr>
              <a:t>　他者に依存せず自分で業務フローを再構築できます。</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業務</a:t>
            </a:r>
            <a:r>
              <a:rPr lang="ja" sz="1300">
                <a:solidFill>
                  <a:schemeClr val="dk1"/>
                </a:solidFill>
              </a:rPr>
              <a:t>の全体像を調査し、業務改善に取り組めます。</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複数名の講師から、業務フローの落としどころを</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相談することができます。</a:t>
            </a:r>
            <a:endParaRPr sz="13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0"/>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３．ミノマワリDXって何？</a:t>
            </a:r>
            <a:endParaRPr>
              <a:latin typeface="Meiryo"/>
              <a:ea typeface="Meiryo"/>
              <a:cs typeface="Meiryo"/>
              <a:sym typeface="Meiryo"/>
            </a:endParaRPr>
          </a:p>
        </p:txBody>
      </p:sp>
      <p:sp>
        <p:nvSpPr>
          <p:cNvPr id="145" name="Google Shape;145;p20"/>
          <p:cNvSpPr/>
          <p:nvPr/>
        </p:nvSpPr>
        <p:spPr>
          <a:xfrm>
            <a:off x="8003600" y="71100"/>
            <a:ext cx="1049100" cy="301800"/>
          </a:xfrm>
          <a:prstGeom prst="roundRect">
            <a:avLst>
              <a:gd fmla="val 16667" name="adj"/>
            </a:avLst>
          </a:prstGeom>
          <a:solidFill>
            <a:schemeClr val="lt1"/>
          </a:solid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solidFill>
                  <a:srgbClr val="BF9000"/>
                </a:solidFill>
                <a:latin typeface="Meiryo"/>
                <a:ea typeface="Meiryo"/>
                <a:cs typeface="Meiryo"/>
                <a:sym typeface="Meiryo"/>
              </a:rPr>
              <a:t>＃研修の目的</a:t>
            </a:r>
            <a:endParaRPr sz="1000">
              <a:solidFill>
                <a:srgbClr val="BF9000"/>
              </a:solidFill>
            </a:endParaRPr>
          </a:p>
        </p:txBody>
      </p:sp>
      <p:sp>
        <p:nvSpPr>
          <p:cNvPr id="146" name="Google Shape;146;p20"/>
          <p:cNvSpPr txBox="1"/>
          <p:nvPr/>
        </p:nvSpPr>
        <p:spPr>
          <a:xfrm>
            <a:off x="228600" y="805025"/>
            <a:ext cx="8478900" cy="2322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ja" sz="2400">
                <a:solidFill>
                  <a:schemeClr val="dk1"/>
                </a:solidFill>
              </a:rPr>
              <a:t>ゼロ化への副次的効果</a:t>
            </a:r>
            <a:endParaRPr b="1" sz="1100">
              <a:solidFill>
                <a:schemeClr val="dk1"/>
              </a:solidFill>
            </a:endParaRPr>
          </a:p>
          <a:p>
            <a:pPr indent="0" lvl="0" marL="0" rtl="0" algn="l">
              <a:lnSpc>
                <a:spcPct val="115000"/>
              </a:lnSpc>
              <a:spcBef>
                <a:spcPts val="1200"/>
              </a:spcBef>
              <a:spcAft>
                <a:spcPts val="0"/>
              </a:spcAft>
              <a:buNone/>
            </a:pPr>
            <a:r>
              <a:rPr lang="ja" sz="1500">
                <a:solidFill>
                  <a:schemeClr val="dk1"/>
                </a:solidFill>
              </a:rPr>
              <a:t>ゼロ化は、規模の大きいDXそのものです。ゼロ化実施に伴い前段で既存の業務理解を行います。</a:t>
            </a:r>
            <a:endParaRPr sz="1500">
              <a:solidFill>
                <a:schemeClr val="dk1"/>
              </a:solidFill>
            </a:endParaRPr>
          </a:p>
          <a:p>
            <a:pPr indent="0" lvl="0" marL="0" rtl="0" algn="l">
              <a:lnSpc>
                <a:spcPct val="115000"/>
              </a:lnSpc>
              <a:spcBef>
                <a:spcPts val="0"/>
              </a:spcBef>
              <a:spcAft>
                <a:spcPts val="0"/>
              </a:spcAft>
              <a:buNone/>
            </a:pPr>
            <a:r>
              <a:rPr lang="ja" sz="1500">
                <a:solidFill>
                  <a:schemeClr val="dk1"/>
                </a:solidFill>
              </a:rPr>
              <a:t>ミノマワリDXを実施することで獲得できるモノなので副次的にゼロ化の支援をしたことになります。</a:t>
            </a:r>
            <a:endParaRPr sz="1500">
              <a:solidFill>
                <a:schemeClr val="dk1"/>
              </a:solidFill>
            </a:endParaRPr>
          </a:p>
          <a:p>
            <a:pPr indent="0" lvl="0" marL="0" rtl="0" algn="l">
              <a:lnSpc>
                <a:spcPct val="115000"/>
              </a:lnSpc>
              <a:spcBef>
                <a:spcPts val="0"/>
              </a:spcBef>
              <a:spcAft>
                <a:spcPts val="0"/>
              </a:spcAft>
              <a:buNone/>
            </a:pPr>
            <a:r>
              <a:rPr b="1" lang="ja" sz="1500">
                <a:solidFill>
                  <a:schemeClr val="dk1"/>
                </a:solidFill>
                <a:highlight>
                  <a:schemeClr val="accent6"/>
                </a:highlight>
              </a:rPr>
              <a:t>ゼロ化キーパーソン</a:t>
            </a:r>
            <a:r>
              <a:rPr lang="ja" sz="1500">
                <a:solidFill>
                  <a:schemeClr val="dk1"/>
                </a:solidFill>
              </a:rPr>
              <a:t>にな</a:t>
            </a:r>
            <a:r>
              <a:rPr lang="ja" sz="1500">
                <a:solidFill>
                  <a:schemeClr val="dk1"/>
                </a:solidFill>
              </a:rPr>
              <a:t>れ</a:t>
            </a:r>
            <a:r>
              <a:rPr lang="ja" sz="1500">
                <a:solidFill>
                  <a:schemeClr val="dk1"/>
                </a:solidFill>
              </a:rPr>
              <a:t>るかも</a:t>
            </a:r>
            <a:endParaRPr sz="1500">
              <a:solidFill>
                <a:schemeClr val="dk1"/>
              </a:solidFill>
            </a:endParaRPr>
          </a:p>
          <a:p>
            <a:pPr indent="0" lvl="0" marL="0" rtl="0" algn="l">
              <a:lnSpc>
                <a:spcPct val="115000"/>
              </a:lnSpc>
              <a:spcBef>
                <a:spcPts val="0"/>
              </a:spcBef>
              <a:spcAft>
                <a:spcPts val="0"/>
              </a:spcAft>
              <a:buNone/>
            </a:pPr>
            <a:r>
              <a:rPr lang="ja" sz="1500">
                <a:solidFill>
                  <a:schemeClr val="dk1"/>
                </a:solidFill>
              </a:rPr>
              <a:t>※もしなれたら自社方針・顧客期待・自己スキルが強く一致するので、評価も給料も上がりやすいかも（知らんけど）</a:t>
            </a:r>
            <a:endParaRPr sz="15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1"/>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３．ミノマワリDXって何？</a:t>
            </a:r>
            <a:r>
              <a:rPr b="1" lang="ja" sz="1600">
                <a:latin typeface="Meiryo"/>
                <a:ea typeface="Meiryo"/>
                <a:cs typeface="Meiryo"/>
                <a:sym typeface="Meiryo"/>
              </a:rPr>
              <a:t>　やること</a:t>
            </a:r>
            <a:endParaRPr>
              <a:latin typeface="Meiryo"/>
              <a:ea typeface="Meiryo"/>
              <a:cs typeface="Meiryo"/>
              <a:sym typeface="Meiryo"/>
            </a:endParaRPr>
          </a:p>
        </p:txBody>
      </p:sp>
      <p:sp>
        <p:nvSpPr>
          <p:cNvPr id="152" name="Google Shape;152;p21"/>
          <p:cNvSpPr/>
          <p:nvPr/>
        </p:nvSpPr>
        <p:spPr>
          <a:xfrm>
            <a:off x="8003600" y="71100"/>
            <a:ext cx="1049100" cy="301800"/>
          </a:xfrm>
          <a:prstGeom prst="roundRect">
            <a:avLst>
              <a:gd fmla="val 16667" name="adj"/>
            </a:avLst>
          </a:prstGeom>
          <a:solidFill>
            <a:schemeClr val="lt1"/>
          </a:solid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solidFill>
                  <a:srgbClr val="BF9000"/>
                </a:solidFill>
                <a:latin typeface="Meiryo"/>
                <a:ea typeface="Meiryo"/>
                <a:cs typeface="Meiryo"/>
                <a:sym typeface="Meiryo"/>
              </a:rPr>
              <a:t>＃研修の目的</a:t>
            </a:r>
            <a:endParaRPr sz="1000">
              <a:solidFill>
                <a:srgbClr val="BF9000"/>
              </a:solidFill>
            </a:endParaRPr>
          </a:p>
        </p:txBody>
      </p:sp>
      <p:sp>
        <p:nvSpPr>
          <p:cNvPr id="153" name="Google Shape;153;p21"/>
          <p:cNvSpPr txBox="1"/>
          <p:nvPr/>
        </p:nvSpPr>
        <p:spPr>
          <a:xfrm>
            <a:off x="228600" y="652625"/>
            <a:ext cx="8478900" cy="55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ja" sz="2400">
                <a:solidFill>
                  <a:schemeClr val="dk1"/>
                </a:solidFill>
              </a:rPr>
              <a:t>ミノマワリDXでは、３つのことを行います。</a:t>
            </a:r>
            <a:endParaRPr b="1" sz="2400">
              <a:solidFill>
                <a:schemeClr val="dk1"/>
              </a:solidFill>
            </a:endParaRPr>
          </a:p>
        </p:txBody>
      </p:sp>
      <p:sp>
        <p:nvSpPr>
          <p:cNvPr id="154" name="Google Shape;154;p21"/>
          <p:cNvSpPr txBox="1"/>
          <p:nvPr/>
        </p:nvSpPr>
        <p:spPr>
          <a:xfrm>
            <a:off x="152400" y="1395575"/>
            <a:ext cx="2879100" cy="2804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ja" sz="2400">
                <a:solidFill>
                  <a:schemeClr val="dk1"/>
                </a:solidFill>
              </a:rPr>
              <a:t>DX</a:t>
            </a:r>
            <a:r>
              <a:rPr b="1" lang="ja" sz="2400">
                <a:solidFill>
                  <a:schemeClr val="dk1"/>
                </a:solidFill>
              </a:rPr>
              <a:t>計画の立案</a:t>
            </a:r>
            <a:endParaRPr b="1" sz="1300">
              <a:solidFill>
                <a:schemeClr val="dk1"/>
              </a:solidFill>
            </a:endParaRPr>
          </a:p>
          <a:p>
            <a:pPr indent="0" lvl="0" marL="0" rtl="0" algn="l">
              <a:lnSpc>
                <a:spcPct val="115000"/>
              </a:lnSpc>
              <a:spcBef>
                <a:spcPts val="1200"/>
              </a:spcBef>
              <a:spcAft>
                <a:spcPts val="0"/>
              </a:spcAft>
              <a:buNone/>
            </a:pPr>
            <a:r>
              <a:rPr b="1" lang="ja" sz="1300">
                <a:solidFill>
                  <a:schemeClr val="dk1"/>
                </a:solidFill>
              </a:rPr>
              <a:t>・</a:t>
            </a:r>
            <a:r>
              <a:rPr b="1" lang="ja" sz="1300">
                <a:solidFill>
                  <a:schemeClr val="dk1"/>
                </a:solidFill>
              </a:rPr>
              <a:t>現状分析</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まずは現状業務の洗い出し、</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スキル・業務フロー・システムの　それぞれの課題を明らかにする</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・業務デザイン</a:t>
            </a:r>
            <a:r>
              <a:rPr b="1" lang="ja" sz="1300">
                <a:solidFill>
                  <a:schemeClr val="dk1"/>
                </a:solidFill>
              </a:rPr>
              <a:t>と短期目標の設定</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リーダーと面談し</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highlight>
                  <a:schemeClr val="accent6"/>
                </a:highlight>
              </a:rPr>
              <a:t>講義あり</a:t>
            </a:r>
            <a:r>
              <a:rPr lang="ja" sz="1300">
                <a:solidFill>
                  <a:schemeClr val="dk1"/>
                </a:solidFill>
              </a:rPr>
              <a:t>　</a:t>
            </a:r>
            <a:r>
              <a:rPr lang="ja" sz="1300">
                <a:solidFill>
                  <a:schemeClr val="dk1"/>
                </a:solidFill>
                <a:highlight>
                  <a:schemeClr val="accent6"/>
                </a:highlight>
              </a:rPr>
              <a:t>面談あり</a:t>
            </a:r>
            <a:endParaRPr sz="1300">
              <a:solidFill>
                <a:schemeClr val="dk1"/>
              </a:solidFill>
              <a:highlight>
                <a:schemeClr val="accent6"/>
              </a:highlight>
            </a:endParaRPr>
          </a:p>
        </p:txBody>
      </p:sp>
      <p:sp>
        <p:nvSpPr>
          <p:cNvPr id="155" name="Google Shape;155;p21"/>
          <p:cNvSpPr txBox="1"/>
          <p:nvPr/>
        </p:nvSpPr>
        <p:spPr>
          <a:xfrm>
            <a:off x="3124838" y="1395575"/>
            <a:ext cx="2879100" cy="2804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ja" sz="2400">
                <a:solidFill>
                  <a:schemeClr val="dk1"/>
                </a:solidFill>
              </a:rPr>
              <a:t>システム再構築</a:t>
            </a:r>
            <a:endParaRPr b="1" sz="1300">
              <a:solidFill>
                <a:schemeClr val="dk1"/>
              </a:solidFill>
            </a:endParaRPr>
          </a:p>
          <a:p>
            <a:pPr indent="0" lvl="0" marL="0" rtl="0" algn="l">
              <a:lnSpc>
                <a:spcPct val="115000"/>
              </a:lnSpc>
              <a:spcBef>
                <a:spcPts val="1200"/>
              </a:spcBef>
              <a:spcAft>
                <a:spcPts val="0"/>
              </a:spcAft>
              <a:buNone/>
            </a:pPr>
            <a:r>
              <a:rPr b="1" lang="ja" sz="1300">
                <a:solidFill>
                  <a:schemeClr val="dk1"/>
                </a:solidFill>
              </a:rPr>
              <a:t>・Program</a:t>
            </a:r>
            <a:r>
              <a:rPr b="1" lang="ja" sz="1300">
                <a:solidFill>
                  <a:schemeClr val="dk1"/>
                </a:solidFill>
              </a:rPr>
              <a:t>言語/ツールなんでもOK</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業務改善が目的で方法論は問いません。講師側はなんとか揃えます！</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・Util</a:t>
            </a:r>
            <a:r>
              <a:rPr b="1" lang="ja" sz="1300">
                <a:solidFill>
                  <a:schemeClr val="dk1"/>
                </a:solidFill>
              </a:rPr>
              <a:t>パッケージによる部品化</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再利用可能な処理を部品化することで別システムの構築をする際や、他メンバーに共有できるようにする</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highlight>
                <a:schemeClr val="accent6"/>
              </a:highlight>
            </a:endParaRPr>
          </a:p>
          <a:p>
            <a:pPr indent="0" lvl="0" marL="0" rtl="0" algn="l">
              <a:lnSpc>
                <a:spcPct val="115000"/>
              </a:lnSpc>
              <a:spcBef>
                <a:spcPts val="0"/>
              </a:spcBef>
              <a:spcAft>
                <a:spcPts val="0"/>
              </a:spcAft>
              <a:buNone/>
            </a:pPr>
            <a:r>
              <a:rPr lang="ja" sz="1300">
                <a:solidFill>
                  <a:schemeClr val="dk1"/>
                </a:solidFill>
                <a:highlight>
                  <a:schemeClr val="lt2"/>
                </a:highlight>
              </a:rPr>
              <a:t>講義なし</a:t>
            </a:r>
            <a:r>
              <a:rPr lang="ja" sz="1300">
                <a:solidFill>
                  <a:schemeClr val="dk1"/>
                </a:solidFill>
              </a:rPr>
              <a:t>　</a:t>
            </a:r>
            <a:r>
              <a:rPr lang="ja" sz="1300">
                <a:solidFill>
                  <a:schemeClr val="dk1"/>
                </a:solidFill>
                <a:highlight>
                  <a:schemeClr val="accent6"/>
                </a:highlight>
              </a:rPr>
              <a:t>面談あり</a:t>
            </a:r>
            <a:endParaRPr sz="1300">
              <a:solidFill>
                <a:schemeClr val="dk1"/>
              </a:solidFill>
              <a:highlight>
                <a:schemeClr val="accent6"/>
              </a:highlight>
            </a:endParaRPr>
          </a:p>
        </p:txBody>
      </p:sp>
      <p:sp>
        <p:nvSpPr>
          <p:cNvPr id="156" name="Google Shape;156;p21"/>
          <p:cNvSpPr txBox="1"/>
          <p:nvPr/>
        </p:nvSpPr>
        <p:spPr>
          <a:xfrm>
            <a:off x="6097275" y="1395575"/>
            <a:ext cx="2879100" cy="2804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ja" sz="2400">
                <a:solidFill>
                  <a:schemeClr val="dk1"/>
                </a:solidFill>
              </a:rPr>
              <a:t>スキル習得</a:t>
            </a:r>
            <a:endParaRPr b="1" sz="1300">
              <a:solidFill>
                <a:schemeClr val="dk1"/>
              </a:solidFill>
            </a:endParaRPr>
          </a:p>
          <a:p>
            <a:pPr indent="0" lvl="0" marL="0" rtl="0" algn="l">
              <a:lnSpc>
                <a:spcPct val="115000"/>
              </a:lnSpc>
              <a:spcBef>
                <a:spcPts val="1200"/>
              </a:spcBef>
              <a:spcAft>
                <a:spcPts val="0"/>
              </a:spcAft>
              <a:buNone/>
            </a:pPr>
            <a:r>
              <a:rPr b="1" lang="ja" sz="1300">
                <a:solidFill>
                  <a:schemeClr val="dk1"/>
                </a:solidFill>
              </a:rPr>
              <a:t>・</a:t>
            </a:r>
            <a:r>
              <a:rPr b="1" lang="ja" sz="1300">
                <a:solidFill>
                  <a:schemeClr val="dk1"/>
                </a:solidFill>
              </a:rPr>
              <a:t>ミドルスキルの習得</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業務改善を行う為に必要な考え方や資料作成の方法を習得し</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a:t>
            </a:r>
            <a:r>
              <a:rPr b="1" lang="ja" sz="1300">
                <a:solidFill>
                  <a:schemeClr val="dk1"/>
                </a:solidFill>
              </a:rPr>
              <a:t>ハードスキルの習得</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方針は立てるが、進め方は任せます。悩んだら助けます。</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highlight>
                  <a:schemeClr val="lt2"/>
                </a:highlight>
              </a:rPr>
              <a:t>講義なし</a:t>
            </a:r>
            <a:r>
              <a:rPr lang="ja" sz="1300">
                <a:solidFill>
                  <a:schemeClr val="dk1"/>
                </a:solidFill>
              </a:rPr>
              <a:t>　</a:t>
            </a:r>
            <a:r>
              <a:rPr lang="ja" sz="1300">
                <a:solidFill>
                  <a:schemeClr val="dk1"/>
                </a:solidFill>
                <a:highlight>
                  <a:schemeClr val="accent6"/>
                </a:highlight>
              </a:rPr>
              <a:t>面談あり</a:t>
            </a:r>
            <a:endParaRPr sz="1300">
              <a:solidFill>
                <a:schemeClr val="dk1"/>
              </a:solidFill>
              <a:highlight>
                <a:schemeClr val="accent6"/>
              </a:highlight>
            </a:endParaRPr>
          </a:p>
        </p:txBody>
      </p:sp>
      <p:sp>
        <p:nvSpPr>
          <p:cNvPr id="157" name="Google Shape;157;p21"/>
          <p:cNvSpPr txBox="1"/>
          <p:nvPr/>
        </p:nvSpPr>
        <p:spPr>
          <a:xfrm>
            <a:off x="152400" y="4465025"/>
            <a:ext cx="8823900" cy="554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sz="2400">
                <a:solidFill>
                  <a:schemeClr val="dk1"/>
                </a:solidFill>
              </a:rPr>
              <a:t>ミノマワリDX 発表会</a:t>
            </a:r>
            <a:endParaRPr sz="24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D8EC2E"/>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